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4"/>
  </p:notesMasterIdLst>
  <p:sldIdLst>
    <p:sldId id="334" r:id="rId3"/>
    <p:sldId id="307" r:id="rId4"/>
    <p:sldId id="296" r:id="rId5"/>
    <p:sldId id="305" r:id="rId6"/>
    <p:sldId id="333" r:id="rId7"/>
    <p:sldId id="309" r:id="rId8"/>
    <p:sldId id="332" r:id="rId9"/>
    <p:sldId id="336" r:id="rId10"/>
    <p:sldId id="340" r:id="rId11"/>
    <p:sldId id="341" r:id="rId12"/>
    <p:sldId id="342" r:id="rId13"/>
    <p:sldId id="337" r:id="rId14"/>
    <p:sldId id="338" r:id="rId15"/>
    <p:sldId id="339" r:id="rId16"/>
    <p:sldId id="363" r:id="rId17"/>
    <p:sldId id="413" r:id="rId18"/>
    <p:sldId id="311" r:id="rId19"/>
    <p:sldId id="314" r:id="rId20"/>
    <p:sldId id="344" r:id="rId21"/>
    <p:sldId id="345" r:id="rId22"/>
    <p:sldId id="346" r:id="rId23"/>
    <p:sldId id="347" r:id="rId24"/>
    <p:sldId id="348" r:id="rId25"/>
    <p:sldId id="349" r:id="rId26"/>
    <p:sldId id="319" r:id="rId27"/>
    <p:sldId id="318" r:id="rId28"/>
    <p:sldId id="320" r:id="rId29"/>
    <p:sldId id="350" r:id="rId30"/>
    <p:sldId id="351" r:id="rId31"/>
    <p:sldId id="321" r:id="rId32"/>
    <p:sldId id="389" r:id="rId33"/>
    <p:sldId id="390" r:id="rId34"/>
    <p:sldId id="391" r:id="rId35"/>
    <p:sldId id="392" r:id="rId36"/>
    <p:sldId id="396" r:id="rId37"/>
    <p:sldId id="397" r:id="rId38"/>
    <p:sldId id="398" r:id="rId39"/>
    <p:sldId id="399" r:id="rId40"/>
    <p:sldId id="364" r:id="rId41"/>
    <p:sldId id="335" r:id="rId42"/>
    <p:sldId id="365" r:id="rId43"/>
    <p:sldId id="366" r:id="rId44"/>
    <p:sldId id="367" r:id="rId45"/>
    <p:sldId id="368" r:id="rId46"/>
    <p:sldId id="369" r:id="rId47"/>
    <p:sldId id="370" r:id="rId48"/>
    <p:sldId id="371" r:id="rId49"/>
    <p:sldId id="372" r:id="rId50"/>
    <p:sldId id="373" r:id="rId51"/>
    <p:sldId id="375" r:id="rId52"/>
    <p:sldId id="376" r:id="rId53"/>
    <p:sldId id="377" r:id="rId54"/>
    <p:sldId id="378" r:id="rId55"/>
    <p:sldId id="380" r:id="rId56"/>
    <p:sldId id="381" r:id="rId57"/>
    <p:sldId id="382" r:id="rId58"/>
    <p:sldId id="383" r:id="rId59"/>
    <p:sldId id="384" r:id="rId60"/>
    <p:sldId id="387" r:id="rId61"/>
    <p:sldId id="386" r:id="rId62"/>
    <p:sldId id="385" r:id="rId63"/>
    <p:sldId id="393" r:id="rId64"/>
    <p:sldId id="400" r:id="rId65"/>
    <p:sldId id="403" r:id="rId66"/>
    <p:sldId id="401" r:id="rId67"/>
    <p:sldId id="402" r:id="rId68"/>
    <p:sldId id="404" r:id="rId69"/>
    <p:sldId id="405" r:id="rId70"/>
    <p:sldId id="406" r:id="rId71"/>
    <p:sldId id="407" r:id="rId72"/>
    <p:sldId id="408" r:id="rId73"/>
    <p:sldId id="409" r:id="rId74"/>
    <p:sldId id="410" r:id="rId75"/>
    <p:sldId id="412" r:id="rId76"/>
    <p:sldId id="414" r:id="rId77"/>
    <p:sldId id="415" r:id="rId78"/>
    <p:sldId id="416" r:id="rId79"/>
    <p:sldId id="417" r:id="rId80"/>
    <p:sldId id="420" r:id="rId81"/>
    <p:sldId id="394" r:id="rId82"/>
    <p:sldId id="395" r:id="rId8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DFF"/>
    <a:srgbClr val="FF9300"/>
    <a:srgbClr val="E9EFFB"/>
    <a:srgbClr val="FF5050"/>
    <a:srgbClr val="1ECEBC"/>
    <a:srgbClr val="D6C7B7"/>
    <a:srgbClr val="616A87"/>
    <a:srgbClr val="DCE1EC"/>
    <a:srgbClr val="8895B5"/>
    <a:srgbClr val="B0A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4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D9FEE0-00AE-48AD-B53E-80608012F4F2}" type="datetimeFigureOut">
              <a:rPr lang="ko-KR" altLang="en-US" smtClean="0"/>
              <a:t>2019. 11. 12.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1FE5B-983C-41C5-A608-44E8089ADB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431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2019. 11. 12.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2019. 11. 12.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5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2019. 11. 12.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4CC47-91F6-9E48-9707-8FCCEB2FD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46DE03-0AE7-FF4C-8465-81EA6F3C9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1141BC-398F-4649-86AB-F815462D2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BA76F-4C99-2046-B5EB-D0E92E7BBD27}" type="datetimeFigureOut">
              <a:rPr kumimoji="1" lang="ko-KR" altLang="en-US" smtClean="0"/>
              <a:t>2019. 11. 12.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7EF05-32C1-5949-8663-0E76742E5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7FA61B-93B2-FC4F-AB2D-A8978121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BB17-E84A-314A-8C11-9F7329D4B1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1562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49BA2-E3B0-C249-BA5D-24AD5B0B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D8DCA1-516F-E94F-B247-3B8A2A313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EFAAFD-335F-EB44-A508-C5C17E0AD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BA76F-4C99-2046-B5EB-D0E92E7BBD27}" type="datetimeFigureOut">
              <a:rPr kumimoji="1" lang="ko-KR" altLang="en-US" smtClean="0"/>
              <a:t>2019. 11. 12.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EC207C-5E6E-3648-800B-B4386396A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471FFE-6ADE-414C-957A-0EC5BB317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BB17-E84A-314A-8C11-9F7329D4B1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569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A13A7-70A0-4F4F-80F5-B984435E8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1EEFB9-CBC0-034F-9C79-9C6FD06EB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AC8385-0FE9-214F-B711-371C207DD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BA76F-4C99-2046-B5EB-D0E92E7BBD27}" type="datetimeFigureOut">
              <a:rPr kumimoji="1" lang="ko-KR" altLang="en-US" smtClean="0"/>
              <a:t>2019. 11. 12.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4C28F-B4A4-3E49-AE89-169E72078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BEF72-80B2-6E44-9D11-AD0FCF297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BB17-E84A-314A-8C11-9F7329D4B1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716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B842B-D208-A74E-969F-B1F8756B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9E781B-48FD-5843-A83B-67C16730E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340510-D804-B34D-B411-9F66F0F00B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DC45C3-A612-B340-AD5B-4B3AB33C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BA76F-4C99-2046-B5EB-D0E92E7BBD27}" type="datetimeFigureOut">
              <a:rPr kumimoji="1" lang="ko-KR" altLang="en-US" smtClean="0"/>
              <a:t>2019. 11. 12.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779A82-1272-F848-8C20-B2F1642E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8CEDC0-EDFB-7948-8227-937C32B5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BB17-E84A-314A-8C11-9F7329D4B1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7782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6313A-CBD8-3F4A-A04F-BFB08FBE2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9AEBC9-4A42-904F-90E0-93C0CEDC8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C20A9F-E7AD-3543-8367-F90F2BE72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20EDCA-FACA-DE4B-9CE8-E3A95C9F31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E066AB-89D7-1844-8E7F-13EC151D3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62A2BE-0E74-8B4F-8F1F-69B5F79D7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BA76F-4C99-2046-B5EB-D0E92E7BBD27}" type="datetimeFigureOut">
              <a:rPr kumimoji="1" lang="ko-KR" altLang="en-US" smtClean="0"/>
              <a:t>2019. 11. 12.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9C4C5E-C4CB-3E4D-9CDB-EDE0C68FE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93C02E-45E6-3B41-AFDD-81FA3BEF8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BB17-E84A-314A-8C11-9F7329D4B1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0879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1EDA5-2032-0B4B-839C-A41FCE35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0066C4-EA6B-724D-A6E4-771AFF81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BA76F-4C99-2046-B5EB-D0E92E7BBD27}" type="datetimeFigureOut">
              <a:rPr kumimoji="1" lang="ko-KR" altLang="en-US" smtClean="0"/>
              <a:t>2019. 11. 12.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47EF4B-EDC3-914F-BE55-BEA229322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C18410-B3DB-144A-AECE-CEBD2E66C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BB17-E84A-314A-8C11-9F7329D4B1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5863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4618B6-C349-1C48-B1B1-E84C4559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BA76F-4C99-2046-B5EB-D0E92E7BBD27}" type="datetimeFigureOut">
              <a:rPr kumimoji="1" lang="ko-KR" altLang="en-US" smtClean="0"/>
              <a:t>2019. 11. 12.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0A7250-FF72-464A-A891-CA543966C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C02C99-BB61-994E-BD61-1466A3C0E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BB17-E84A-314A-8C11-9F7329D4B1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2275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33A20-3D41-C046-BE5E-CD4783231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FA9E25-C3F4-354E-9E51-A5A0C0766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63A4E8-F444-534C-9A39-96DEC8BFA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628ECC-7EEE-4442-B73C-9A8937A9D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BA76F-4C99-2046-B5EB-D0E92E7BBD27}" type="datetimeFigureOut">
              <a:rPr kumimoji="1" lang="ko-KR" altLang="en-US" smtClean="0"/>
              <a:t>2019. 11. 12.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0970FC-619E-934E-8FD4-E13560085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BF150C-11E6-054E-BCC4-9813CFEF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BB17-E84A-314A-8C11-9F7329D4B1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109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2019. 11. 12.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AF4C4-74F5-0A4F-9757-462BADC95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66B9DD-CC8A-694E-9EA5-EB764D9580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BFACA3-28AD-4D4E-B896-51FE9FF7D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22D185-1E2D-DE4F-A617-A39B217D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BA76F-4C99-2046-B5EB-D0E92E7BBD27}" type="datetimeFigureOut">
              <a:rPr kumimoji="1" lang="ko-KR" altLang="en-US" smtClean="0"/>
              <a:t>2019. 11. 12.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CF77EC-FDB1-5543-BB90-ED5A16EB0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E4B92A-14E7-AD43-8442-29EDF0D2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BB17-E84A-314A-8C11-9F7329D4B1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2912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343AB-03CF-8643-8BC0-471FEB1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F78B33-1320-AA46-A173-FEF4C955D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F48EBF-101C-CA40-9355-5DBA1012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BA76F-4C99-2046-B5EB-D0E92E7BBD27}" type="datetimeFigureOut">
              <a:rPr kumimoji="1" lang="ko-KR" altLang="en-US" smtClean="0"/>
              <a:t>2019. 11. 12.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BB2CC-FAFE-7542-91A3-0BD958A22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065A8C-0393-4B41-958F-1FB8BB7C3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BB17-E84A-314A-8C11-9F7329D4B1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50317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B09203-DCD0-1646-8513-720DFEE7E4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7BC3ED-0527-6A4F-91ED-CC1E79520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07A1A-4EC0-4645-8084-FDCFDCB4A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BA76F-4C99-2046-B5EB-D0E92E7BBD27}" type="datetimeFigureOut">
              <a:rPr kumimoji="1" lang="ko-KR" altLang="en-US" smtClean="0"/>
              <a:t>2019. 11. 12.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EBEC64-4A7C-4346-8F1F-9F3DACB8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2C87DE-F87C-EA4B-8333-20F52857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BB17-E84A-314A-8C11-9F7329D4B1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933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2019. 11. 12.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2019. 11. 12.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2019. 11. 12.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0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2019. 11. 12.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2019. 11. 12.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5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2019. 11. 12.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4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2019. 11. 12.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0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/>
              <a:t>2019. 11. 12.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7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DED06C-A25A-3C4F-B647-E1C3DA8A7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486FD8-F98B-194A-8A76-B658C20CF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C48228-11F8-BB4C-9FEE-E196B56549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BA76F-4C99-2046-B5EB-D0E92E7BBD27}" type="datetimeFigureOut">
              <a:rPr kumimoji="1" lang="ko-KR" altLang="en-US" smtClean="0"/>
              <a:t>2019. 11. 12.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D64C66-AA8A-BD4B-B740-36B08D4A9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409641-74F7-7E43-BCF5-521BFD715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2BB17-E84A-314A-8C11-9F7329D4B1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796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yuSangHwang/First_Projec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BDFAFE-EE78-1C43-BA65-6D8C5E9FF112}"/>
              </a:ext>
            </a:extLst>
          </p:cNvPr>
          <p:cNvSpPr txBox="1"/>
          <p:nvPr/>
        </p:nvSpPr>
        <p:spPr>
          <a:xfrm>
            <a:off x="106875" y="439387"/>
            <a:ext cx="11756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&gt;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85DDC-245A-2541-87CA-0BF9D94B8EF5}"/>
              </a:ext>
            </a:extLst>
          </p:cNvPr>
          <p:cNvSpPr txBox="1"/>
          <p:nvPr/>
        </p:nvSpPr>
        <p:spPr>
          <a:xfrm>
            <a:off x="694703" y="439387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H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78E808-696C-F942-B599-2244E3AEE732}"/>
              </a:ext>
            </a:extLst>
          </p:cNvPr>
          <p:cNvSpPr txBox="1"/>
          <p:nvPr/>
        </p:nvSpPr>
        <p:spPr>
          <a:xfrm>
            <a:off x="1191487" y="439387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i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77E36-D4C0-7C4E-9F61-ABF409E9D7B2}"/>
              </a:ext>
            </a:extLst>
          </p:cNvPr>
          <p:cNvSpPr txBox="1"/>
          <p:nvPr/>
        </p:nvSpPr>
        <p:spPr>
          <a:xfrm>
            <a:off x="1471546" y="430887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,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8EA548-C7D7-8E48-B391-9DE4CBA28423}"/>
              </a:ext>
            </a:extLst>
          </p:cNvPr>
          <p:cNvSpPr txBox="1"/>
          <p:nvPr/>
        </p:nvSpPr>
        <p:spPr>
          <a:xfrm>
            <a:off x="1845618" y="439387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W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136C07-593C-A84A-A1EB-EEB92308A6E9}"/>
              </a:ext>
            </a:extLst>
          </p:cNvPr>
          <p:cNvSpPr txBox="1"/>
          <p:nvPr/>
        </p:nvSpPr>
        <p:spPr>
          <a:xfrm>
            <a:off x="3142503" y="439387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a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F2DDFE-3425-6F43-9D1A-27A1D14A0938}"/>
              </a:ext>
            </a:extLst>
          </p:cNvPr>
          <p:cNvSpPr txBox="1"/>
          <p:nvPr/>
        </p:nvSpPr>
        <p:spPr>
          <a:xfrm>
            <a:off x="2472542" y="430887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e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DB3CAA-9BF5-2349-9A32-F9B627EED06C}"/>
              </a:ext>
            </a:extLst>
          </p:cNvPr>
          <p:cNvSpPr txBox="1"/>
          <p:nvPr/>
        </p:nvSpPr>
        <p:spPr>
          <a:xfrm>
            <a:off x="3518549" y="430887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r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4D4CA3-A940-D549-9ED7-358BE3EF4560}"/>
              </a:ext>
            </a:extLst>
          </p:cNvPr>
          <p:cNvSpPr txBox="1"/>
          <p:nvPr/>
        </p:nvSpPr>
        <p:spPr>
          <a:xfrm>
            <a:off x="3812463" y="430887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e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865D2-5CC5-E543-9B67-6BF87E260D78}"/>
              </a:ext>
            </a:extLst>
          </p:cNvPr>
          <p:cNvSpPr txBox="1"/>
          <p:nvPr/>
        </p:nvSpPr>
        <p:spPr>
          <a:xfrm>
            <a:off x="4400292" y="430887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K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C71E60-B6C1-B144-95A3-7F9DEC7D8023}"/>
              </a:ext>
            </a:extLst>
          </p:cNvPr>
          <p:cNvSpPr txBox="1"/>
          <p:nvPr/>
        </p:nvSpPr>
        <p:spPr>
          <a:xfrm>
            <a:off x="4861451" y="439387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K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C823D4-62C9-744B-87EC-B85677518572}"/>
              </a:ext>
            </a:extLst>
          </p:cNvPr>
          <p:cNvSpPr txBox="1"/>
          <p:nvPr/>
        </p:nvSpPr>
        <p:spPr>
          <a:xfrm>
            <a:off x="106875" y="1636816"/>
            <a:ext cx="11756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&gt;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45AE51-D821-A442-8E1A-EC70B1AB1A2E}"/>
              </a:ext>
            </a:extLst>
          </p:cNvPr>
          <p:cNvSpPr txBox="1"/>
          <p:nvPr/>
        </p:nvSpPr>
        <p:spPr>
          <a:xfrm>
            <a:off x="694703" y="1636816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K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E25E6F-5BC9-6F41-81D8-7563A42C58BE}"/>
              </a:ext>
            </a:extLst>
          </p:cNvPr>
          <p:cNvSpPr txBox="1"/>
          <p:nvPr/>
        </p:nvSpPr>
        <p:spPr>
          <a:xfrm>
            <a:off x="1191487" y="1636816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K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30AB0B-A83E-EC48-A3B4-32824AB4F3E9}"/>
              </a:ext>
            </a:extLst>
          </p:cNvPr>
          <p:cNvSpPr txBox="1"/>
          <p:nvPr/>
        </p:nvSpPr>
        <p:spPr>
          <a:xfrm>
            <a:off x="1658578" y="1636816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I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A61701-3EBC-2543-8DE1-0794A8B0FF5F}"/>
              </a:ext>
            </a:extLst>
          </p:cNvPr>
          <p:cNvSpPr txBox="1"/>
          <p:nvPr/>
        </p:nvSpPr>
        <p:spPr>
          <a:xfrm>
            <a:off x="1825572" y="1636816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N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B71477-F5A0-7F41-8547-B68B7DEC786F}"/>
              </a:ext>
            </a:extLst>
          </p:cNvPr>
          <p:cNvSpPr txBox="1"/>
          <p:nvPr/>
        </p:nvSpPr>
        <p:spPr>
          <a:xfrm flipH="1">
            <a:off x="2806913" y="1636816"/>
            <a:ext cx="4547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U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F648A8-6032-1D48-AB2C-FF85AFC35EAD}"/>
              </a:ext>
            </a:extLst>
          </p:cNvPr>
          <p:cNvSpPr txBox="1"/>
          <p:nvPr/>
        </p:nvSpPr>
        <p:spPr>
          <a:xfrm>
            <a:off x="2327041" y="1628316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D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E48E60-60DA-2442-BF47-67C24BE87759}"/>
              </a:ext>
            </a:extLst>
          </p:cNvPr>
          <p:cNvSpPr txBox="1"/>
          <p:nvPr/>
        </p:nvSpPr>
        <p:spPr>
          <a:xfrm>
            <a:off x="3272633" y="1636816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S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FA29E8-5D47-DC42-BD1B-01A6DB2D5000}"/>
              </a:ext>
            </a:extLst>
          </p:cNvPr>
          <p:cNvSpPr txBox="1"/>
          <p:nvPr/>
        </p:nvSpPr>
        <p:spPr>
          <a:xfrm>
            <a:off x="3665464" y="1636816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T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B54E9B-6CB8-3340-BAFE-3DD5E8C2F536}"/>
              </a:ext>
            </a:extLst>
          </p:cNvPr>
          <p:cNvSpPr txBox="1"/>
          <p:nvPr/>
        </p:nvSpPr>
        <p:spPr>
          <a:xfrm>
            <a:off x="4058295" y="1636816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R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35C580-1212-4B4C-9BED-E6F5071BA3FC}"/>
              </a:ext>
            </a:extLst>
          </p:cNvPr>
          <p:cNvSpPr txBox="1"/>
          <p:nvPr/>
        </p:nvSpPr>
        <p:spPr>
          <a:xfrm>
            <a:off x="4550042" y="1636816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I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BA55C5-36F9-5E41-9E5E-9D28A375577C}"/>
              </a:ext>
            </a:extLst>
          </p:cNvPr>
          <p:cNvSpPr txBox="1"/>
          <p:nvPr/>
        </p:nvSpPr>
        <p:spPr>
          <a:xfrm>
            <a:off x="4794961" y="1636816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E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CA94CC-2EA0-814C-9FDC-FEF0477028FA}"/>
              </a:ext>
            </a:extLst>
          </p:cNvPr>
          <p:cNvSpPr txBox="1"/>
          <p:nvPr/>
        </p:nvSpPr>
        <p:spPr>
          <a:xfrm>
            <a:off x="5155365" y="1628316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S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BFA7C4-6D68-B048-B1A6-75FEA1F15045}"/>
              </a:ext>
            </a:extLst>
          </p:cNvPr>
          <p:cNvSpPr txBox="1"/>
          <p:nvPr/>
        </p:nvSpPr>
        <p:spPr>
          <a:xfrm>
            <a:off x="5743194" y="1628316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/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2942F5-D102-2544-A8BA-A9A2AD767AE2}"/>
              </a:ext>
            </a:extLst>
          </p:cNvPr>
          <p:cNvSpPr txBox="1"/>
          <p:nvPr/>
        </p:nvSpPr>
        <p:spPr>
          <a:xfrm>
            <a:off x="6351351" y="1636816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P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C4F576-84CE-9A4A-AEBC-E53F8958C9C4}"/>
              </a:ext>
            </a:extLst>
          </p:cNvPr>
          <p:cNvSpPr txBox="1"/>
          <p:nvPr/>
        </p:nvSpPr>
        <p:spPr>
          <a:xfrm>
            <a:off x="6744182" y="1636816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P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321AC0-3327-A344-83E3-AA448D4A77F3}"/>
              </a:ext>
            </a:extLst>
          </p:cNvPr>
          <p:cNvSpPr txBox="1"/>
          <p:nvPr/>
        </p:nvSpPr>
        <p:spPr>
          <a:xfrm>
            <a:off x="7137013" y="1628316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T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1FFD29-109E-244D-8868-DD78712C5A35}"/>
              </a:ext>
            </a:extLst>
          </p:cNvPr>
          <p:cNvSpPr txBox="1"/>
          <p:nvPr/>
        </p:nvSpPr>
        <p:spPr>
          <a:xfrm>
            <a:off x="7529844" y="1636816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V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13533B-DF5D-9945-B080-5AEE3DCA9A0C}"/>
              </a:ext>
            </a:extLst>
          </p:cNvPr>
          <p:cNvSpPr txBox="1"/>
          <p:nvPr/>
        </p:nvSpPr>
        <p:spPr>
          <a:xfrm>
            <a:off x="8021591" y="1628316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i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E4DF1E-D8C8-0E4A-B971-3B1954B141CC}"/>
              </a:ext>
            </a:extLst>
          </p:cNvPr>
          <p:cNvSpPr txBox="1"/>
          <p:nvPr/>
        </p:nvSpPr>
        <p:spPr>
          <a:xfrm>
            <a:off x="8267679" y="1628316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e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C5C374-FC69-714B-83C0-FFC0ADE21B5B}"/>
              </a:ext>
            </a:extLst>
          </p:cNvPr>
          <p:cNvSpPr txBox="1"/>
          <p:nvPr/>
        </p:nvSpPr>
        <p:spPr>
          <a:xfrm>
            <a:off x="8632980" y="1628316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w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9CF312-C4E2-2244-8BD5-2F4AE0016AE2}"/>
              </a:ext>
            </a:extLst>
          </p:cNvPr>
          <p:cNvSpPr txBox="1"/>
          <p:nvPr/>
        </p:nvSpPr>
        <p:spPr>
          <a:xfrm>
            <a:off x="9244369" y="1628316"/>
            <a:ext cx="587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</a:rPr>
              <a:t>;</a:t>
            </a:r>
            <a:endParaRPr kumimoji="1" lang="ko-KR" altLang="en-US" sz="5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5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6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8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2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4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6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2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4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6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8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3196B17-BD75-CC4C-96BC-202A39ABF26A}"/>
              </a:ext>
            </a:extLst>
          </p:cNvPr>
          <p:cNvSpPr/>
          <p:nvPr/>
        </p:nvSpPr>
        <p:spPr>
          <a:xfrm>
            <a:off x="714763" y="129209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D95464-7E14-C24D-881D-1C397F48C9CD}"/>
              </a:ext>
            </a:extLst>
          </p:cNvPr>
          <p:cNvSpPr txBox="1"/>
          <p:nvPr/>
        </p:nvSpPr>
        <p:spPr>
          <a:xfrm>
            <a:off x="945796" y="192864"/>
            <a:ext cx="47125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요구사항 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( </a:t>
            </a: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Salary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_INFO 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51D41D-160F-47B0-B071-4386E75F80D2}"/>
              </a:ext>
            </a:extLst>
          </p:cNvPr>
          <p:cNvSpPr txBox="1"/>
          <p:nvPr/>
        </p:nvSpPr>
        <p:spPr>
          <a:xfrm>
            <a:off x="945796" y="1333500"/>
            <a:ext cx="87294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bg1"/>
                </a:solidFill>
              </a:rPr>
              <a:t>Salary_INFO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는 </a:t>
            </a:r>
            <a:r>
              <a:rPr lang="en-US" altLang="ko-KR" b="1" dirty="0" err="1">
                <a:solidFill>
                  <a:schemeClr val="bg1"/>
                </a:solidFill>
              </a:rPr>
              <a:t>Employee_info</a:t>
            </a:r>
            <a:r>
              <a:rPr lang="ko-KR" altLang="en-US" b="1" dirty="0">
                <a:solidFill>
                  <a:schemeClr val="bg1"/>
                </a:solidFill>
              </a:rPr>
              <a:t>의 사원</a:t>
            </a:r>
            <a:r>
              <a:rPr lang="en-US" altLang="ko-KR" b="1" dirty="0">
                <a:solidFill>
                  <a:schemeClr val="bg1"/>
                </a:solidFill>
              </a:rPr>
              <a:t>No</a:t>
            </a:r>
            <a:r>
              <a:rPr lang="ko-KR" altLang="en-US" b="1" dirty="0">
                <a:solidFill>
                  <a:schemeClr val="bg1"/>
                </a:solidFill>
              </a:rPr>
              <a:t>를 </a:t>
            </a:r>
            <a:r>
              <a:rPr lang="en-US" altLang="ko-KR" b="1" dirty="0">
                <a:solidFill>
                  <a:schemeClr val="bg1"/>
                </a:solidFill>
              </a:rPr>
              <a:t>FK</a:t>
            </a:r>
            <a:r>
              <a:rPr lang="ko-KR" altLang="en-US" b="1" dirty="0">
                <a:solidFill>
                  <a:schemeClr val="bg1"/>
                </a:solidFill>
              </a:rPr>
              <a:t>로 갖는다</a:t>
            </a:r>
            <a:endParaRPr lang="en-US" altLang="ko-KR" b="1" dirty="0">
              <a:solidFill>
                <a:schemeClr val="bg1"/>
              </a:solidFill>
            </a:endParaRPr>
          </a:p>
          <a:p>
            <a:pPr lvl="0"/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그 외 연봉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보너스</a:t>
            </a:r>
            <a:r>
              <a:rPr lang="en-US" altLang="ko-KR" b="1" dirty="0">
                <a:solidFill>
                  <a:schemeClr val="bg1"/>
                </a:solidFill>
              </a:rPr>
              <a:t>, 4</a:t>
            </a:r>
            <a:r>
              <a:rPr lang="ko-KR" altLang="en-US" b="1" dirty="0">
                <a:solidFill>
                  <a:schemeClr val="bg1"/>
                </a:solidFill>
              </a:rPr>
              <a:t>대 보험 가입여부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건강보험 가입 여부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국민 연금 가입여부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</a:p>
          <a:p>
            <a:pPr lvl="0"/>
            <a:r>
              <a:rPr lang="en-US" altLang="ko-KR" b="1" dirty="0">
                <a:solidFill>
                  <a:schemeClr val="bg1"/>
                </a:solidFill>
              </a:rPr>
              <a:t>   </a:t>
            </a:r>
            <a:r>
              <a:rPr lang="ko-KR" altLang="en-US" b="1" dirty="0">
                <a:solidFill>
                  <a:schemeClr val="bg1"/>
                </a:solidFill>
              </a:rPr>
              <a:t>소득세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은행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계좌번호를 속성으로 갖는다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급여 계좌는 최대 </a:t>
            </a:r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개까지 등록이 가능하며 수정 가능하다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소득세는 소득세율을 기준으로 연봉과 보너스를 합산하여 그 금액으로 자동 산출한다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lvl="0"/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26" name="Picture 2" descr="https://lh6.googleusercontent.com/4J1dSTsEoTMpYTyeWjzgqKefZXipFW8zDqPJgA95ukDotc_qx23x5nO3Q6uSFfBnOqd1-_Qxyt-BQV6fP7gBuiV9tY_RiZSXWjS0bWkL2vgagNSDr_Q8XVXKUslaxAX-JsU1NZXo">
            <a:extLst>
              <a:ext uri="{FF2B5EF4-FFF2-40B4-BE49-F238E27FC236}">
                <a16:creationId xmlns:a16="http://schemas.microsoft.com/office/drawing/2014/main" id="{81D2E55E-ECAB-4B69-85ED-972900CB9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664" y="4082903"/>
            <a:ext cx="7058252" cy="212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이등변 삼각형 39">
            <a:extLst>
              <a:ext uri="{FF2B5EF4-FFF2-40B4-BE49-F238E27FC236}">
                <a16:creationId xmlns:a16="http://schemas.microsoft.com/office/drawing/2014/main" id="{4A028C3B-C2FE-49C4-9FC4-230E7B087D7A}"/>
              </a:ext>
            </a:extLst>
          </p:cNvPr>
          <p:cNvSpPr/>
          <p:nvPr/>
        </p:nvSpPr>
        <p:spPr>
          <a:xfrm rot="5400000">
            <a:off x="10140963" y="1924146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2FD13DD-B60F-4163-8AB0-B3011EB644F8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AE0F0A-5C65-404B-B9A0-B561695B21BB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C8B0BB-3FDC-4752-AF75-68F1A6DCEA72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60CC27-2A0F-46AE-8152-356A3CB6C504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F075D07-4628-4D8C-A5A7-50B25BB549B6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2EB559A-ED72-4828-9732-CA1768BF0B83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0A1ABAD-5901-4737-9CD1-F6216F73F67B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FECBCAA-484C-4B4B-BBC9-768BB7C8C7DD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C5B0C6-3685-478E-AC38-5E77ADE53A4A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8979EB-38A3-4875-9B4D-0526F75A838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F01914E-42BE-4F3F-8BCD-540E0EDD5A1C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04C176-59F0-492F-A7A2-365153DEE303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D1EF06-E4DC-4D10-B539-4C9B696EF2FF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4BCA3D7-EDE7-47CE-B3C1-C8CA96EB3C68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411C672-C3B5-42C0-A907-28DAF738819A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739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3196B17-BD75-CC4C-96BC-202A39ABF26A}"/>
              </a:ext>
            </a:extLst>
          </p:cNvPr>
          <p:cNvSpPr/>
          <p:nvPr/>
        </p:nvSpPr>
        <p:spPr>
          <a:xfrm>
            <a:off x="714763" y="129209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D95464-7E14-C24D-881D-1C397F48C9CD}"/>
              </a:ext>
            </a:extLst>
          </p:cNvPr>
          <p:cNvSpPr txBox="1"/>
          <p:nvPr/>
        </p:nvSpPr>
        <p:spPr>
          <a:xfrm>
            <a:off x="945796" y="192864"/>
            <a:ext cx="47125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요구사항 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( </a:t>
            </a:r>
            <a:r>
              <a:rPr kumimoji="1" lang="en-US" altLang="ko-KR" sz="25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Accounting_INFO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C26D71-5BD1-499E-8A26-850B35695119}"/>
              </a:ext>
            </a:extLst>
          </p:cNvPr>
          <p:cNvSpPr txBox="1"/>
          <p:nvPr/>
        </p:nvSpPr>
        <p:spPr>
          <a:xfrm>
            <a:off x="1433815" y="1080731"/>
            <a:ext cx="87294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bg1"/>
                </a:solidFill>
              </a:rPr>
              <a:t>Accounting_INFO</a:t>
            </a:r>
            <a:r>
              <a:rPr lang="ko-KR" altLang="en-US" b="1" dirty="0">
                <a:solidFill>
                  <a:schemeClr val="bg1"/>
                </a:solidFill>
              </a:rPr>
              <a:t>는 </a:t>
            </a:r>
            <a:r>
              <a:rPr lang="en-US" altLang="ko-KR" b="1" dirty="0" err="1">
                <a:solidFill>
                  <a:schemeClr val="bg1"/>
                </a:solidFill>
              </a:rPr>
              <a:t>Accounting_code</a:t>
            </a:r>
            <a:r>
              <a:rPr lang="ko-KR" altLang="en-US" b="1" dirty="0">
                <a:solidFill>
                  <a:schemeClr val="bg1"/>
                </a:solidFill>
              </a:rPr>
              <a:t>의 과목 코드를 </a:t>
            </a:r>
            <a:r>
              <a:rPr lang="en-US" altLang="ko-KR" b="1" dirty="0">
                <a:solidFill>
                  <a:schemeClr val="bg1"/>
                </a:solidFill>
              </a:rPr>
              <a:t>FK</a:t>
            </a:r>
            <a:r>
              <a:rPr lang="ko-KR" altLang="en-US" b="1" dirty="0">
                <a:solidFill>
                  <a:schemeClr val="bg1"/>
                </a:solidFill>
              </a:rPr>
              <a:t>로 갖고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lvl="0"/>
            <a:r>
              <a:rPr lang="en-US" altLang="ko-KR" b="1" dirty="0">
                <a:solidFill>
                  <a:schemeClr val="bg1"/>
                </a:solidFill>
              </a:rPr>
              <a:t>    </a:t>
            </a:r>
            <a:r>
              <a:rPr lang="en-US" altLang="ko-KR" b="1" dirty="0" err="1">
                <a:solidFill>
                  <a:schemeClr val="bg1"/>
                </a:solidFill>
              </a:rPr>
              <a:t>Client_info</a:t>
            </a:r>
            <a:r>
              <a:rPr lang="ko-KR" altLang="en-US" b="1" dirty="0">
                <a:solidFill>
                  <a:schemeClr val="bg1"/>
                </a:solidFill>
              </a:rPr>
              <a:t>의 거래처</a:t>
            </a:r>
            <a:r>
              <a:rPr lang="en-US" altLang="ko-KR" b="1" dirty="0">
                <a:solidFill>
                  <a:schemeClr val="bg1"/>
                </a:solidFill>
              </a:rPr>
              <a:t>No</a:t>
            </a:r>
            <a:r>
              <a:rPr lang="ko-KR" altLang="en-US" b="1" dirty="0">
                <a:solidFill>
                  <a:schemeClr val="bg1"/>
                </a:solidFill>
              </a:rPr>
              <a:t>를 </a:t>
            </a:r>
            <a:r>
              <a:rPr lang="en-US" altLang="ko-KR" b="1" dirty="0">
                <a:solidFill>
                  <a:schemeClr val="bg1"/>
                </a:solidFill>
              </a:rPr>
              <a:t>FK</a:t>
            </a:r>
            <a:r>
              <a:rPr lang="ko-KR" altLang="en-US" b="1" dirty="0">
                <a:solidFill>
                  <a:schemeClr val="bg1"/>
                </a:solidFill>
              </a:rPr>
              <a:t>로 갖는다</a:t>
            </a:r>
            <a:endParaRPr lang="en-US" altLang="ko-KR" b="1" dirty="0">
              <a:solidFill>
                <a:schemeClr val="bg1"/>
              </a:solidFill>
            </a:endParaRPr>
          </a:p>
          <a:p>
            <a:pPr lvl="0"/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그 외 날짜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거래 번호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</a:rPr>
              <a:t>차대변</a:t>
            </a:r>
            <a:r>
              <a:rPr lang="ko-KR" altLang="en-US" b="1" dirty="0">
                <a:solidFill>
                  <a:schemeClr val="bg1"/>
                </a:solidFill>
              </a:rPr>
              <a:t> 종류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적요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</a:rPr>
              <a:t>차변값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</a:rPr>
              <a:t>대변값을</a:t>
            </a:r>
            <a:r>
              <a:rPr lang="ko-KR" altLang="en-US" b="1" dirty="0">
                <a:solidFill>
                  <a:schemeClr val="bg1"/>
                </a:solidFill>
              </a:rPr>
              <a:t> 속성으로 갖는다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거래 번호는 대차차액이 </a:t>
            </a:r>
            <a:r>
              <a:rPr lang="en-US" altLang="ko-KR" b="1" dirty="0">
                <a:solidFill>
                  <a:schemeClr val="bg1"/>
                </a:solidFill>
              </a:rPr>
              <a:t>0</a:t>
            </a:r>
            <a:r>
              <a:rPr lang="ko-KR" altLang="en-US" b="1" dirty="0">
                <a:solidFill>
                  <a:schemeClr val="bg1"/>
                </a:solidFill>
              </a:rPr>
              <a:t>이 되는 시점에서 올라가고 각 날짜마다 값이 다르다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날짜는 회사 설립일 </a:t>
            </a:r>
            <a:r>
              <a:rPr lang="en-US" altLang="ko-KR" b="1" dirty="0">
                <a:solidFill>
                  <a:schemeClr val="bg1"/>
                </a:solidFill>
              </a:rPr>
              <a:t>( 2019 – 02 -25 )</a:t>
            </a:r>
            <a:r>
              <a:rPr lang="ko-KR" altLang="en-US" b="1" dirty="0">
                <a:solidFill>
                  <a:schemeClr val="bg1"/>
                </a:solidFill>
              </a:rPr>
              <a:t>일 이후로 제한한다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bg1"/>
                </a:solidFill>
              </a:rPr>
              <a:t>차변값과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대변값은</a:t>
            </a:r>
            <a:r>
              <a:rPr lang="ko-KR" altLang="en-US" b="1" dirty="0">
                <a:solidFill>
                  <a:schemeClr val="bg1"/>
                </a:solidFill>
              </a:rPr>
              <a:t> 양수다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lvl="0"/>
            <a:endParaRPr lang="en-US" altLang="ko-KR" b="1" dirty="0">
              <a:solidFill>
                <a:schemeClr val="bg1"/>
              </a:solidFill>
            </a:endParaRPr>
          </a:p>
          <a:p>
            <a:pPr lvl="0"/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605773-DC98-48AC-92A9-E148E372367B}"/>
              </a:ext>
            </a:extLst>
          </p:cNvPr>
          <p:cNvSpPr txBox="1"/>
          <p:nvPr/>
        </p:nvSpPr>
        <p:spPr>
          <a:xfrm>
            <a:off x="1433815" y="5246348"/>
            <a:ext cx="8729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bg1"/>
                </a:solidFill>
              </a:rPr>
              <a:t>Accounting_Code_INFO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는 과목 코드를  </a:t>
            </a:r>
            <a:r>
              <a:rPr lang="en-US" altLang="ko-KR" b="1" dirty="0">
                <a:solidFill>
                  <a:schemeClr val="bg1"/>
                </a:solidFill>
              </a:rPr>
              <a:t>PK</a:t>
            </a:r>
            <a:r>
              <a:rPr lang="ko-KR" altLang="en-US" b="1" dirty="0">
                <a:solidFill>
                  <a:schemeClr val="bg1"/>
                </a:solidFill>
              </a:rPr>
              <a:t>로 갖는다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그 외 계정 종류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계정 과목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계정 속성을 속성으로 갖는다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lvl="0"/>
            <a:endParaRPr lang="en-US" altLang="ko-KR" b="1" dirty="0">
              <a:solidFill>
                <a:schemeClr val="bg1"/>
              </a:solidFill>
            </a:endParaRPr>
          </a:p>
          <a:p>
            <a:pPr lvl="0"/>
            <a:endParaRPr lang="en-US" altLang="ko-KR" b="1" dirty="0">
              <a:solidFill>
                <a:schemeClr val="bg1"/>
              </a:solidFill>
            </a:endParaRPr>
          </a:p>
          <a:p>
            <a:pPr lvl="0"/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8F5D5E-7420-4431-9632-D1043C643A02}"/>
              </a:ext>
            </a:extLst>
          </p:cNvPr>
          <p:cNvSpPr txBox="1"/>
          <p:nvPr/>
        </p:nvSpPr>
        <p:spPr>
          <a:xfrm>
            <a:off x="976708" y="4519498"/>
            <a:ext cx="63568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요구사항 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( </a:t>
            </a:r>
            <a:r>
              <a:rPr kumimoji="1" lang="en-US" altLang="ko-KR" sz="25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Accounting_Code_INFO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)</a:t>
            </a:r>
          </a:p>
        </p:txBody>
      </p:sp>
      <p:sp>
        <p:nvSpPr>
          <p:cNvPr id="24" name="이등변 삼각형 39">
            <a:extLst>
              <a:ext uri="{FF2B5EF4-FFF2-40B4-BE49-F238E27FC236}">
                <a16:creationId xmlns:a16="http://schemas.microsoft.com/office/drawing/2014/main" id="{7CD87FC7-43C1-435D-97E3-84A71BF35F35}"/>
              </a:ext>
            </a:extLst>
          </p:cNvPr>
          <p:cNvSpPr/>
          <p:nvPr/>
        </p:nvSpPr>
        <p:spPr>
          <a:xfrm rot="5400000">
            <a:off x="10140963" y="1924146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D3080BE-6EE9-4ED5-B28F-CAC0DDDAED31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6A95748-8188-4BC8-8610-1C75874A54B7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8AF7EB-2D34-4994-968F-2DFE655BD81A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4CDE81-B64F-4903-A625-141B67B8B325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3B6DDAC-982D-4A8E-83F4-21BC0CB57FB3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E319843-0EB9-4EF9-9866-FCD4F13B8A77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26B2B3D-7746-4B08-90FB-A11162FC0385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FBFA778-6BD0-4A56-AE76-D7C148AB8C92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4E7767-717E-4E7C-BF7B-1C0DE097FA7C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73AA55-E753-439D-ABE4-935014921FBC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CEFC3A09-435D-4151-954B-AAE792808615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B5EE58-4E6A-4090-9380-2B687D95F402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F3BD8C-4707-406C-B8CA-D714ACAAD74B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2D54325-3B75-4B4F-A67E-C2F93E0F0991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7825FBB-95CC-442B-A554-40716FAFC7AD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194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3196B17-BD75-CC4C-96BC-202A39ABF26A}"/>
              </a:ext>
            </a:extLst>
          </p:cNvPr>
          <p:cNvSpPr/>
          <p:nvPr/>
        </p:nvSpPr>
        <p:spPr>
          <a:xfrm>
            <a:off x="714763" y="129209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D95464-7E14-C24D-881D-1C397F48C9CD}"/>
              </a:ext>
            </a:extLst>
          </p:cNvPr>
          <p:cNvSpPr txBox="1"/>
          <p:nvPr/>
        </p:nvSpPr>
        <p:spPr>
          <a:xfrm>
            <a:off x="945795" y="192864"/>
            <a:ext cx="57681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요구사항 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( </a:t>
            </a:r>
            <a:r>
              <a:rPr kumimoji="1" lang="en-US" altLang="ko-KR" sz="25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Purchase_Sales_INFO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3F72B0-3685-40F1-9A62-17A2FDAAE780}"/>
              </a:ext>
            </a:extLst>
          </p:cNvPr>
          <p:cNvSpPr txBox="1"/>
          <p:nvPr/>
        </p:nvSpPr>
        <p:spPr>
          <a:xfrm>
            <a:off x="945796" y="1333500"/>
            <a:ext cx="87294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bg1"/>
                </a:solidFill>
              </a:rPr>
              <a:t>Purchase_Sales_INFO</a:t>
            </a:r>
            <a:r>
              <a:rPr lang="ko-KR" altLang="en-US" b="1" dirty="0">
                <a:solidFill>
                  <a:schemeClr val="bg1"/>
                </a:solidFill>
              </a:rPr>
              <a:t>는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</a:rPr>
              <a:t>Client_info</a:t>
            </a:r>
            <a:r>
              <a:rPr lang="ko-KR" altLang="en-US" b="1" dirty="0">
                <a:solidFill>
                  <a:schemeClr val="bg1"/>
                </a:solidFill>
              </a:rPr>
              <a:t>의 거래처</a:t>
            </a:r>
            <a:r>
              <a:rPr lang="en-US" altLang="ko-KR" b="1" dirty="0">
                <a:solidFill>
                  <a:schemeClr val="bg1"/>
                </a:solidFill>
              </a:rPr>
              <a:t>No</a:t>
            </a:r>
            <a:r>
              <a:rPr lang="ko-KR" altLang="en-US" b="1" dirty="0">
                <a:solidFill>
                  <a:schemeClr val="bg1"/>
                </a:solidFill>
              </a:rPr>
              <a:t>를 </a:t>
            </a:r>
            <a:r>
              <a:rPr lang="en-US" altLang="ko-KR" b="1" dirty="0">
                <a:solidFill>
                  <a:schemeClr val="bg1"/>
                </a:solidFill>
              </a:rPr>
              <a:t>FK</a:t>
            </a:r>
            <a:r>
              <a:rPr lang="ko-KR" altLang="en-US" b="1" dirty="0">
                <a:solidFill>
                  <a:schemeClr val="bg1"/>
                </a:solidFill>
              </a:rPr>
              <a:t>로 받고</a:t>
            </a:r>
            <a:endParaRPr lang="en-US" altLang="ko-KR" b="1" dirty="0">
              <a:solidFill>
                <a:schemeClr val="bg1"/>
              </a:solidFill>
            </a:endParaRPr>
          </a:p>
          <a:p>
            <a:pPr lvl="0"/>
            <a:r>
              <a:rPr lang="en-US" altLang="ko-KR" b="1" dirty="0">
                <a:solidFill>
                  <a:schemeClr val="bg1"/>
                </a:solidFill>
              </a:rPr>
              <a:t>    </a:t>
            </a:r>
            <a:r>
              <a:rPr lang="en-US" altLang="ko-KR" b="1" dirty="0" err="1">
                <a:solidFill>
                  <a:schemeClr val="bg1"/>
                </a:solidFill>
              </a:rPr>
              <a:t>Accounting_code</a:t>
            </a:r>
            <a:r>
              <a:rPr lang="ko-KR" altLang="en-US" b="1" dirty="0">
                <a:solidFill>
                  <a:schemeClr val="bg1"/>
                </a:solidFill>
              </a:rPr>
              <a:t>의 과목 코드를 </a:t>
            </a:r>
            <a:r>
              <a:rPr lang="en-US" altLang="ko-KR" b="1" dirty="0">
                <a:solidFill>
                  <a:schemeClr val="bg1"/>
                </a:solidFill>
              </a:rPr>
              <a:t>FK</a:t>
            </a:r>
            <a:r>
              <a:rPr lang="ko-KR" altLang="en-US" b="1" dirty="0">
                <a:solidFill>
                  <a:schemeClr val="bg1"/>
                </a:solidFill>
              </a:rPr>
              <a:t>로 받는다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lvl="0"/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그 외 날짜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거래 번호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매입매출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단가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개수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공급가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부가세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결제 종류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세금계산서 종류를 속성으로 갖는다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lvl="0"/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날짜는 회사 설립일 </a:t>
            </a:r>
            <a:r>
              <a:rPr lang="en-US" altLang="ko-KR" b="1" dirty="0">
                <a:solidFill>
                  <a:schemeClr val="bg1"/>
                </a:solidFill>
              </a:rPr>
              <a:t>( 2019 – 02 -25 )</a:t>
            </a:r>
            <a:r>
              <a:rPr lang="ko-KR" altLang="en-US" b="1" dirty="0">
                <a:solidFill>
                  <a:schemeClr val="bg1"/>
                </a:solidFill>
              </a:rPr>
              <a:t>일 이후로 제한한다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유형은 해당거래가 매입인지 매출인지만을 나타내는 것으로 제한한다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분개 </a:t>
            </a:r>
            <a:r>
              <a:rPr lang="en-US" altLang="ko-KR" b="1" dirty="0">
                <a:solidFill>
                  <a:schemeClr val="bg1"/>
                </a:solidFill>
              </a:rPr>
              <a:t>( </a:t>
            </a:r>
            <a:r>
              <a:rPr lang="ko-KR" altLang="en-US" b="1" dirty="0">
                <a:solidFill>
                  <a:schemeClr val="bg1"/>
                </a:solidFill>
              </a:rPr>
              <a:t>현금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외상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혼합</a:t>
            </a:r>
            <a:r>
              <a:rPr lang="en-US" altLang="ko-KR" b="1" dirty="0">
                <a:solidFill>
                  <a:schemeClr val="bg1"/>
                </a:solidFill>
              </a:rPr>
              <a:t> )</a:t>
            </a:r>
            <a:r>
              <a:rPr lang="ko-KR" altLang="en-US" b="1" dirty="0">
                <a:solidFill>
                  <a:schemeClr val="bg1"/>
                </a:solidFill>
              </a:rPr>
              <a:t>는 거래의 종류를 나타내며 이 거래가 일시불인지 모두 외상인지 혹은 혼합으로 </a:t>
            </a:r>
            <a:r>
              <a:rPr lang="ko-KR" altLang="en-US" b="1" dirty="0" err="1">
                <a:solidFill>
                  <a:schemeClr val="bg1"/>
                </a:solidFill>
              </a:rPr>
              <a:t>이루러진</a:t>
            </a:r>
            <a:r>
              <a:rPr lang="ko-KR" altLang="en-US" b="1" dirty="0">
                <a:solidFill>
                  <a:schemeClr val="bg1"/>
                </a:solidFill>
              </a:rPr>
              <a:t> 거래인지 나타낸다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lvl="0"/>
            <a:endParaRPr lang="en-US" altLang="ko-KR" b="1" dirty="0">
              <a:solidFill>
                <a:schemeClr val="bg1"/>
              </a:solidFill>
            </a:endParaRPr>
          </a:p>
          <a:p>
            <a:pPr lvl="0"/>
            <a:endParaRPr lang="en-US" altLang="ko-KR" b="1" dirty="0">
              <a:solidFill>
                <a:schemeClr val="bg1"/>
              </a:solidFill>
            </a:endParaRPr>
          </a:p>
          <a:p>
            <a:pPr lvl="0"/>
            <a:endParaRPr lang="en-US" altLang="ko-KR" b="1" dirty="0">
              <a:solidFill>
                <a:schemeClr val="bg1"/>
              </a:solidFill>
            </a:endParaRPr>
          </a:p>
          <a:p>
            <a:pPr lvl="0"/>
            <a:endParaRPr lang="en-US" altLang="ko-KR" b="1" dirty="0">
              <a:solidFill>
                <a:schemeClr val="bg1"/>
              </a:solidFill>
            </a:endParaRPr>
          </a:p>
          <a:p>
            <a:pPr lvl="0"/>
            <a:endParaRPr lang="en-US" altLang="ko-KR" b="1" dirty="0">
              <a:solidFill>
                <a:schemeClr val="bg1"/>
              </a:solidFill>
            </a:endParaRPr>
          </a:p>
          <a:p>
            <a:pPr lvl="0"/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이등변 삼각형 39">
            <a:extLst>
              <a:ext uri="{FF2B5EF4-FFF2-40B4-BE49-F238E27FC236}">
                <a16:creationId xmlns:a16="http://schemas.microsoft.com/office/drawing/2014/main" id="{953CE83F-8BF5-4D03-A236-708907209A53}"/>
              </a:ext>
            </a:extLst>
          </p:cNvPr>
          <p:cNvSpPr/>
          <p:nvPr/>
        </p:nvSpPr>
        <p:spPr>
          <a:xfrm rot="5400000">
            <a:off x="10140963" y="1924146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2DB2A0C-725D-42D3-9944-5C9BC6225D43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A3C62BB-DCE3-4D2B-B98B-8D73446BB422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634728-A6BE-4807-A4D1-05DACF4D3039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D42A04-DDBC-47F4-94CC-F47B968B2E02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4C9FD6B-86D5-4DB6-872B-A92A9BE177DF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B9059C3-38A1-49E1-B9D8-1542D8E41DAE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005CC5F-37E1-409C-B360-62F0E9A8A432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AFECC32-0A24-4176-BA1A-D6D34795BEE8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5C16D1-B8AB-4992-A9EF-04529A9F589E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7EDCFE-7391-4E6B-8A8D-3406E68FB3E0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913535A-806D-4611-8D09-E79FFF7714D7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CFC0D1-5AFF-4AC3-8B4E-85C2D39762A4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0CEB19-0F82-4CA2-B50D-F002B36DA8CF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F4AF8F6-A0D8-43C2-8145-43DCA6ED44A2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69A8C63-3264-49F7-8C86-BC2615B80321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640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3196B17-BD75-CC4C-96BC-202A39ABF26A}"/>
              </a:ext>
            </a:extLst>
          </p:cNvPr>
          <p:cNvSpPr/>
          <p:nvPr/>
        </p:nvSpPr>
        <p:spPr>
          <a:xfrm>
            <a:off x="714763" y="129209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D95464-7E14-C24D-881D-1C397F48C9CD}"/>
              </a:ext>
            </a:extLst>
          </p:cNvPr>
          <p:cNvSpPr txBox="1"/>
          <p:nvPr/>
        </p:nvSpPr>
        <p:spPr>
          <a:xfrm>
            <a:off x="945795" y="192864"/>
            <a:ext cx="5956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요구사항 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( </a:t>
            </a:r>
            <a:r>
              <a:rPr kumimoji="1" lang="en-US" altLang="ko-KR" sz="2500" b="1" i="1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Customer_Information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B900E8-14AD-457F-B218-DBE060E1E34E}"/>
              </a:ext>
            </a:extLst>
          </p:cNvPr>
          <p:cNvSpPr txBox="1"/>
          <p:nvPr/>
        </p:nvSpPr>
        <p:spPr>
          <a:xfrm>
            <a:off x="945796" y="1333500"/>
            <a:ext cx="87294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chemeClr val="bg1"/>
                </a:solidFill>
              </a:rPr>
              <a:t>사업자 등록번호는 </a:t>
            </a:r>
            <a:r>
              <a:rPr lang="ko-KR" altLang="ko-KR" dirty="0" err="1">
                <a:solidFill>
                  <a:schemeClr val="bg1"/>
                </a:solidFill>
              </a:rPr>
              <a:t>customer인</a:t>
            </a:r>
            <a:r>
              <a:rPr lang="ko-KR" altLang="ko-KR" dirty="0">
                <a:solidFill>
                  <a:schemeClr val="bg1"/>
                </a:solidFill>
              </a:rPr>
              <a:t> 경우는 무조건 기재해야 하며 등록번호가 없는 경우는 </a:t>
            </a:r>
            <a:r>
              <a:rPr lang="ko-KR" altLang="ko-KR" dirty="0" err="1">
                <a:solidFill>
                  <a:schemeClr val="bg1"/>
                </a:solidFill>
              </a:rPr>
              <a:t>KK_INDUSTRIES에</a:t>
            </a:r>
            <a:r>
              <a:rPr lang="ko-KR" altLang="ko-KR" dirty="0">
                <a:solidFill>
                  <a:schemeClr val="bg1"/>
                </a:solidFill>
              </a:rPr>
              <a:t> 외주를 줄 수 없다.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chemeClr val="bg1"/>
                </a:solidFill>
              </a:rPr>
              <a:t>업종은 자유로우나 목적이 불분명하거나 어두울 경우에는  </a:t>
            </a:r>
            <a:r>
              <a:rPr lang="ko-KR" altLang="ko-KR" dirty="0" err="1">
                <a:solidFill>
                  <a:schemeClr val="bg1"/>
                </a:solidFill>
              </a:rPr>
              <a:t>KK_INDUSTRIES에</a:t>
            </a:r>
            <a:r>
              <a:rPr lang="ko-KR" altLang="ko-KR" dirty="0">
                <a:solidFill>
                  <a:schemeClr val="bg1"/>
                </a:solidFill>
              </a:rPr>
              <a:t> 외주를 줄 수 없다.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chemeClr val="bg1"/>
                </a:solidFill>
              </a:rPr>
              <a:t>주소는 최근 1주안에 등본에 기재된 </a:t>
            </a:r>
            <a:r>
              <a:rPr lang="ko-KR" altLang="ko-KR" dirty="0" err="1">
                <a:solidFill>
                  <a:schemeClr val="bg1"/>
                </a:solidFill>
              </a:rPr>
              <a:t>주소여야하며</a:t>
            </a:r>
            <a:r>
              <a:rPr lang="ko-KR" altLang="ko-KR" dirty="0">
                <a:solidFill>
                  <a:schemeClr val="bg1"/>
                </a:solidFill>
              </a:rPr>
              <a:t> 이를 </a:t>
            </a:r>
            <a:r>
              <a:rPr lang="ko-KR" altLang="ko-KR" dirty="0" err="1">
                <a:solidFill>
                  <a:schemeClr val="bg1"/>
                </a:solidFill>
              </a:rPr>
              <a:t>이를</a:t>
            </a:r>
            <a:r>
              <a:rPr lang="ko-KR" altLang="ko-KR" dirty="0">
                <a:solidFill>
                  <a:schemeClr val="bg1"/>
                </a:solidFill>
              </a:rPr>
              <a:t> 위반할 시 요구한 </a:t>
            </a:r>
            <a:r>
              <a:rPr lang="ko-KR" altLang="ko-KR" dirty="0" err="1">
                <a:solidFill>
                  <a:schemeClr val="bg1"/>
                </a:solidFill>
              </a:rPr>
              <a:t>project를</a:t>
            </a:r>
            <a:r>
              <a:rPr lang="ko-KR" altLang="ko-KR" dirty="0">
                <a:solidFill>
                  <a:schemeClr val="bg1"/>
                </a:solidFill>
              </a:rPr>
              <a:t> 중지하고 그 </a:t>
            </a:r>
            <a:r>
              <a:rPr lang="ko-KR" altLang="ko-KR" dirty="0" err="1">
                <a:solidFill>
                  <a:schemeClr val="bg1"/>
                </a:solidFill>
              </a:rPr>
              <a:t>project의</a:t>
            </a:r>
            <a:r>
              <a:rPr lang="ko-KR" altLang="ko-KR" dirty="0">
                <a:solidFill>
                  <a:schemeClr val="bg1"/>
                </a:solidFill>
              </a:rPr>
              <a:t> 소유권은 </a:t>
            </a:r>
            <a:r>
              <a:rPr lang="ko-KR" altLang="ko-KR" dirty="0" err="1">
                <a:solidFill>
                  <a:schemeClr val="bg1"/>
                </a:solidFill>
              </a:rPr>
              <a:t>KK_INDUSTRIES에</a:t>
            </a:r>
            <a:r>
              <a:rPr lang="ko-KR" altLang="ko-KR" dirty="0">
                <a:solidFill>
                  <a:schemeClr val="bg1"/>
                </a:solidFill>
              </a:rPr>
              <a:t> 속한다.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ko-KR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lvl="0"/>
            <a:endParaRPr lang="en-US" altLang="ko-KR" b="1" dirty="0">
              <a:solidFill>
                <a:schemeClr val="bg1"/>
              </a:solidFill>
            </a:endParaRPr>
          </a:p>
          <a:p>
            <a:pPr lvl="0"/>
            <a:endParaRPr lang="en-US" altLang="ko-KR" b="1" dirty="0">
              <a:solidFill>
                <a:schemeClr val="bg1"/>
              </a:solidFill>
            </a:endParaRPr>
          </a:p>
          <a:p>
            <a:pPr lvl="0"/>
            <a:endParaRPr lang="en-US" altLang="ko-KR" b="1" dirty="0">
              <a:solidFill>
                <a:schemeClr val="bg1"/>
              </a:solidFill>
            </a:endParaRPr>
          </a:p>
          <a:p>
            <a:pPr lvl="0"/>
            <a:endParaRPr lang="en-US" altLang="ko-KR" b="1" dirty="0">
              <a:solidFill>
                <a:schemeClr val="bg1"/>
              </a:solidFill>
            </a:endParaRPr>
          </a:p>
          <a:p>
            <a:pPr lvl="0"/>
            <a:endParaRPr lang="en-US" altLang="ko-KR" b="1" dirty="0">
              <a:solidFill>
                <a:schemeClr val="bg1"/>
              </a:solidFill>
            </a:endParaRPr>
          </a:p>
          <a:p>
            <a:pPr lvl="0"/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3" name="이등변 삼각형 39">
            <a:extLst>
              <a:ext uri="{FF2B5EF4-FFF2-40B4-BE49-F238E27FC236}">
                <a16:creationId xmlns:a16="http://schemas.microsoft.com/office/drawing/2014/main" id="{D9F7FF19-3AC0-4F94-8F94-8B5A609E39A1}"/>
              </a:ext>
            </a:extLst>
          </p:cNvPr>
          <p:cNvSpPr/>
          <p:nvPr/>
        </p:nvSpPr>
        <p:spPr>
          <a:xfrm rot="5400000">
            <a:off x="10140963" y="1924146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2AFB722-3251-4955-8B11-731BCAFF126F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9498A2B-7B89-4AC2-B054-A88667FBD54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3FF838-C5F2-4045-B1AF-0101D2B9BE41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5A22F1-B94F-41C5-A958-369146991DEA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2D33438-2CF5-492F-A278-8D94736D0933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1B46E2A-2C18-42BB-9115-5D41E2C88434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D38C2AC-FAC8-4666-A2D5-34095901A4EB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ED277C5-982A-4154-A83C-6FB0FA7115B1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997B07-7663-421D-895F-F029E79725D3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EE5F3C-5A2A-4F48-AD67-F342054097C9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257F2E5-178C-4CCA-B3F3-0D02DDAF18C4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99DEA1D-16D9-4E4B-88B7-3D6E07B07E0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467D27-8282-4232-9705-B0D867CB4AA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0C1A298-3FAA-46F6-BEBF-8676C35055DC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7293776-61B9-4413-971B-7155FA1151BD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923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3196B17-BD75-CC4C-96BC-202A39ABF26A}"/>
              </a:ext>
            </a:extLst>
          </p:cNvPr>
          <p:cNvSpPr/>
          <p:nvPr/>
        </p:nvSpPr>
        <p:spPr>
          <a:xfrm>
            <a:off x="714763" y="129209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D95464-7E14-C24D-881D-1C397F48C9CD}"/>
              </a:ext>
            </a:extLst>
          </p:cNvPr>
          <p:cNvSpPr txBox="1"/>
          <p:nvPr/>
        </p:nvSpPr>
        <p:spPr>
          <a:xfrm>
            <a:off x="945796" y="192864"/>
            <a:ext cx="47125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요구사항 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( </a:t>
            </a: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Order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_Information 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C3A96E-AD05-47E6-8541-538AE91F1319}"/>
              </a:ext>
            </a:extLst>
          </p:cNvPr>
          <p:cNvSpPr txBox="1"/>
          <p:nvPr/>
        </p:nvSpPr>
        <p:spPr>
          <a:xfrm>
            <a:off x="945796" y="1333500"/>
            <a:ext cx="87294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chemeClr val="bg1"/>
                </a:solidFill>
              </a:rPr>
              <a:t>상태는 거래처가 외주를 준 주문의 상태를 나타내며 현재 프로젝트 진행 중인지 사후관리 중 인지 </a:t>
            </a:r>
            <a:r>
              <a:rPr lang="ko-KR" altLang="ko-KR" dirty="0" err="1">
                <a:solidFill>
                  <a:schemeClr val="bg1"/>
                </a:solidFill>
              </a:rPr>
              <a:t>나타내준다</a:t>
            </a:r>
            <a:r>
              <a:rPr lang="ko-KR" altLang="ko-KR" dirty="0">
                <a:solidFill>
                  <a:schemeClr val="bg1"/>
                </a:solidFill>
              </a:rPr>
              <a:t>.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chemeClr val="bg1"/>
                </a:solidFill>
              </a:rPr>
              <a:t>요구사항의 개수는 제한이 없으며 합법적 이어야만하고   </a:t>
            </a:r>
            <a:r>
              <a:rPr lang="ko-KR" altLang="ko-KR" dirty="0" err="1">
                <a:solidFill>
                  <a:schemeClr val="bg1"/>
                </a:solidFill>
              </a:rPr>
              <a:t>KK_INDUSTRIES의</a:t>
            </a:r>
            <a:r>
              <a:rPr lang="ko-KR" altLang="ko-KR" dirty="0">
                <a:solidFill>
                  <a:schemeClr val="bg1"/>
                </a:solidFill>
              </a:rPr>
              <a:t> 판단에 적합하지 않으면 반려할 수 있으며 500 글자 이내로 제한한다.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chemeClr val="bg1"/>
                </a:solidFill>
              </a:rPr>
              <a:t>희망사원은  </a:t>
            </a:r>
            <a:r>
              <a:rPr lang="ko-KR" altLang="ko-KR" dirty="0" err="1">
                <a:solidFill>
                  <a:schemeClr val="bg1"/>
                </a:solidFill>
              </a:rPr>
              <a:t>KK_INDUSTRIES에서</a:t>
            </a:r>
            <a:r>
              <a:rPr lang="ko-KR" altLang="ko-KR" dirty="0">
                <a:solidFill>
                  <a:schemeClr val="bg1"/>
                </a:solidFill>
              </a:rPr>
              <a:t> 선택할 수 있으며 선택하지 않을 경우  KK </a:t>
            </a:r>
            <a:r>
              <a:rPr lang="ko-KR" altLang="ko-KR" dirty="0" err="1">
                <a:solidFill>
                  <a:schemeClr val="bg1"/>
                </a:solidFill>
              </a:rPr>
              <a:t>INDUSTRIES에서</a:t>
            </a:r>
            <a:r>
              <a:rPr lang="ko-KR" altLang="ko-KR" dirty="0">
                <a:solidFill>
                  <a:schemeClr val="bg1"/>
                </a:solidFill>
              </a:rPr>
              <a:t> 적당한 인력을 선택한다.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ko-KR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lvl="0"/>
            <a:endParaRPr lang="en-US" altLang="ko-KR" b="1" dirty="0">
              <a:solidFill>
                <a:schemeClr val="bg1"/>
              </a:solidFill>
            </a:endParaRPr>
          </a:p>
          <a:p>
            <a:pPr lvl="0"/>
            <a:endParaRPr lang="en-US" altLang="ko-KR" b="1" dirty="0">
              <a:solidFill>
                <a:schemeClr val="bg1"/>
              </a:solidFill>
            </a:endParaRPr>
          </a:p>
          <a:p>
            <a:pPr lvl="0"/>
            <a:endParaRPr lang="en-US" altLang="ko-KR" b="1" dirty="0">
              <a:solidFill>
                <a:schemeClr val="bg1"/>
              </a:solidFill>
            </a:endParaRPr>
          </a:p>
          <a:p>
            <a:pPr lvl="0"/>
            <a:endParaRPr lang="en-US" altLang="ko-KR" b="1" dirty="0">
              <a:solidFill>
                <a:schemeClr val="bg1"/>
              </a:solidFill>
            </a:endParaRPr>
          </a:p>
          <a:p>
            <a:pPr lvl="0"/>
            <a:endParaRPr lang="en-US" altLang="ko-KR" b="1" dirty="0">
              <a:solidFill>
                <a:schemeClr val="bg1"/>
              </a:solidFill>
            </a:endParaRPr>
          </a:p>
          <a:p>
            <a:pPr lvl="0"/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이등변 삼각형 39">
            <a:extLst>
              <a:ext uri="{FF2B5EF4-FFF2-40B4-BE49-F238E27FC236}">
                <a16:creationId xmlns:a16="http://schemas.microsoft.com/office/drawing/2014/main" id="{170632E2-1A9F-4D66-8EB8-6B87DD0AF29A}"/>
              </a:ext>
            </a:extLst>
          </p:cNvPr>
          <p:cNvSpPr/>
          <p:nvPr/>
        </p:nvSpPr>
        <p:spPr>
          <a:xfrm rot="5400000">
            <a:off x="10140963" y="1924146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2298DDE-4838-4CD5-BDFB-C985E63CD205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662ECE-11D5-442D-AADB-5E50215A78FD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443D6B-3C64-444D-B521-933FF1693FE7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2B9189-C729-4F4A-ADC6-19F25BA69023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C4B97A8-E5A4-4175-B364-79210D6F0DF0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4AC8F86-6DBC-4302-BCA1-54B8A713BC49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ED3A77E-E243-4A6F-BAC4-80112626F81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4A0D583-552E-4E32-AB97-C4BC63D325B7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18F2BB-0ABF-4D9B-AE95-8F64611BFA22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5746C8-603A-466D-B11D-52FD5789D0C6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4580FBD-744D-4286-9B6C-1B5F9A9A4076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C4AFE1-84EB-4995-8F9C-280B90B61551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7C7CC8A-F39E-4628-8C0A-BB8D1D14FAC5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60ACAC3-1C93-4422-8427-5BB83764BDD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1CC0D97-DF5F-4FBB-BE78-F990FAD5E2FA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826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3196B17-BD75-CC4C-96BC-202A39ABF26A}"/>
              </a:ext>
            </a:extLst>
          </p:cNvPr>
          <p:cNvSpPr/>
          <p:nvPr/>
        </p:nvSpPr>
        <p:spPr>
          <a:xfrm>
            <a:off x="714763" y="129209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D95464-7E14-C24D-881D-1C397F48C9CD}"/>
              </a:ext>
            </a:extLst>
          </p:cNvPr>
          <p:cNvSpPr txBox="1"/>
          <p:nvPr/>
        </p:nvSpPr>
        <p:spPr>
          <a:xfrm>
            <a:off x="945795" y="192864"/>
            <a:ext cx="58307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요구사항 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( </a:t>
            </a:r>
            <a:r>
              <a:rPr kumimoji="1" lang="en-US" altLang="ko-KR" sz="25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Project_Information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C3A96E-AD05-47E6-8541-538AE91F1319}"/>
              </a:ext>
            </a:extLst>
          </p:cNvPr>
          <p:cNvSpPr txBox="1"/>
          <p:nvPr/>
        </p:nvSpPr>
        <p:spPr>
          <a:xfrm>
            <a:off x="945796" y="1458760"/>
            <a:ext cx="8729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chemeClr val="bg1"/>
                </a:solidFill>
              </a:rPr>
              <a:t>진행상황은 각 프로젝트마다 다르며 이는 구체적으로 확인이 가능하며 목표달성 각각 80%, 100%가 되면 </a:t>
            </a:r>
            <a:r>
              <a:rPr lang="ko-KR" altLang="ko-KR" dirty="0" err="1">
                <a:solidFill>
                  <a:schemeClr val="bg1"/>
                </a:solidFill>
              </a:rPr>
              <a:t>customer</a:t>
            </a:r>
            <a:r>
              <a:rPr lang="ko-KR" altLang="ko-KR" dirty="0">
                <a:solidFill>
                  <a:schemeClr val="bg1"/>
                </a:solidFill>
              </a:rPr>
              <a:t> 에게 연락을 취한다.( 연락은 문자로만 제한한다. 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2FBA75-53F9-4A2C-972E-B66798320B40}"/>
              </a:ext>
            </a:extLst>
          </p:cNvPr>
          <p:cNvSpPr txBox="1"/>
          <p:nvPr/>
        </p:nvSpPr>
        <p:spPr>
          <a:xfrm>
            <a:off x="945795" y="4207882"/>
            <a:ext cx="8729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ko-KR" dirty="0" err="1">
                <a:solidFill>
                  <a:schemeClr val="bg1"/>
                </a:solidFill>
              </a:rPr>
              <a:t>update</a:t>
            </a:r>
            <a:r>
              <a:rPr lang="ko-KR" altLang="ko-KR" dirty="0">
                <a:solidFill>
                  <a:schemeClr val="bg1"/>
                </a:solidFill>
              </a:rPr>
              <a:t> 요구사항은 기준 5개로 하며 이를 넘을 시 개당 단가를 매긴다.</a:t>
            </a:r>
            <a:endParaRPr lang="en-US" altLang="ko-KR" dirty="0">
              <a:solidFill>
                <a:schemeClr val="bg1"/>
              </a:solidFill>
            </a:endParaRPr>
          </a:p>
          <a:p>
            <a:pPr lvl="0"/>
            <a:endParaRPr lang="en-US" altLang="ko-KR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chemeClr val="bg1"/>
                </a:solidFill>
              </a:rPr>
              <a:t> 수정 </a:t>
            </a:r>
            <a:r>
              <a:rPr lang="ko-KR" altLang="ko-KR" dirty="0" err="1">
                <a:solidFill>
                  <a:schemeClr val="bg1"/>
                </a:solidFill>
              </a:rPr>
              <a:t>log는</a:t>
            </a:r>
            <a:r>
              <a:rPr lang="ko-KR" altLang="ko-KR" dirty="0">
                <a:solidFill>
                  <a:schemeClr val="bg1"/>
                </a:solidFill>
              </a:rPr>
              <a:t> </a:t>
            </a:r>
            <a:r>
              <a:rPr lang="ko-KR" altLang="ko-KR" dirty="0" err="1">
                <a:solidFill>
                  <a:schemeClr val="bg1"/>
                </a:solidFill>
              </a:rPr>
              <a:t>KK_INDUSTRIES가</a:t>
            </a:r>
            <a:r>
              <a:rPr lang="ko-KR" altLang="ko-KR" dirty="0">
                <a:solidFill>
                  <a:schemeClr val="bg1"/>
                </a:solidFill>
              </a:rPr>
              <a:t> 모두 보관하며 열람을 원한다면 사후관리 기간 이내에는 언제든 가능하지만 기간 이후에는 </a:t>
            </a:r>
            <a:r>
              <a:rPr lang="ko-KR" altLang="ko-KR" dirty="0" err="1">
                <a:solidFill>
                  <a:schemeClr val="bg1"/>
                </a:solidFill>
              </a:rPr>
              <a:t>유료화한다</a:t>
            </a:r>
            <a:r>
              <a:rPr lang="ko-KR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7CEEE9-C39C-412A-A621-E19E4FE3463D}"/>
              </a:ext>
            </a:extLst>
          </p:cNvPr>
          <p:cNvSpPr txBox="1"/>
          <p:nvPr/>
        </p:nvSpPr>
        <p:spPr>
          <a:xfrm>
            <a:off x="815009" y="3340252"/>
            <a:ext cx="58307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요구사항 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( </a:t>
            </a:r>
            <a:r>
              <a:rPr kumimoji="1" lang="en-US" altLang="ko-KR" sz="25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Afterservice_Information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)</a:t>
            </a:r>
          </a:p>
        </p:txBody>
      </p:sp>
      <p:sp>
        <p:nvSpPr>
          <p:cNvPr id="24" name="이등변 삼각형 39">
            <a:extLst>
              <a:ext uri="{FF2B5EF4-FFF2-40B4-BE49-F238E27FC236}">
                <a16:creationId xmlns:a16="http://schemas.microsoft.com/office/drawing/2014/main" id="{D570A3C3-1B0F-4518-A031-3B84566CA16A}"/>
              </a:ext>
            </a:extLst>
          </p:cNvPr>
          <p:cNvSpPr/>
          <p:nvPr/>
        </p:nvSpPr>
        <p:spPr>
          <a:xfrm rot="5400000">
            <a:off x="10140963" y="1924146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E31904C-C48C-456D-B151-0CD4F15E373B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EEFE317-9B19-4177-B91A-ED8F5C78E900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ACE724-D752-4BF9-A03E-4A77D7DC34A1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BC43BF-02C4-4765-BED9-DA0B098A7454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E274119-A638-4EFF-AD33-68365571C946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EC4E68B-09B1-4DD0-BD76-C2EFADE60FFA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045BF89-29BA-4A03-ACE5-09463491395E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62C98E3-E69E-485F-82BC-21FF5F7731C0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DA7034-DB93-416D-BF85-D4DEE59F5B84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080934-ACA6-425B-B9AD-F9D209E7DD7B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C095A03-9D4F-46DA-8237-9B6B46B22071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0B8957-3353-45CF-ABE9-A10C57C9FBAF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90C0694-9B3F-495E-8E63-73DD22AFBDE2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0163C5A-5DF6-4641-9D6F-808DA8A55EC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2A2FD5E-062F-4A02-8849-034790B545E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432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/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haroni" panose="02010803020104030203" pitchFamily="2" charset="-79"/>
              </a:rPr>
              <a:t>목차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haroni" panose="02010803020104030203" pitchFamily="2" charset="-79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83841" y="1777128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haroni" panose="02010803020104030203" pitchFamily="2" charset="-79"/>
              </a:rPr>
              <a:t> 프로그램 개요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haroni" panose="02010803020104030203" pitchFamily="2" charset="-79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825714" y="3171308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haroni" panose="02010803020104030203" pitchFamily="2" charset="-79"/>
              </a:rPr>
              <a:t> </a:t>
            </a:r>
            <a:r>
              <a:rPr kumimoji="0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haroni" panose="02010803020104030203" pitchFamily="2" charset="-79"/>
              </a:rPr>
              <a:t>프로그램 구조</a:t>
            </a:r>
            <a:endParaRPr kumimoji="0" lang="en-US" altLang="ko-KR" sz="11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haroni" panose="02010803020104030203" pitchFamily="2" charset="-79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0631598" y="2474911"/>
            <a:ext cx="260917" cy="2609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3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0625330" y="3869091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5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0628464" y="3172001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4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0634732" y="1777821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905054" y="2474218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haroni" panose="02010803020104030203" pitchFamily="2" charset="-79"/>
              </a:rPr>
              <a:t> 개발 일정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34" charset="-127"/>
              <a:cs typeface="Aharoni" panose="02010803020104030203" pitchFamily="2" charset="-79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1828403-27CF-47D3-BBE2-CD23CE9F3D8B}"/>
              </a:ext>
            </a:extLst>
          </p:cNvPr>
          <p:cNvSpPr txBox="1"/>
          <p:nvPr/>
        </p:nvSpPr>
        <p:spPr>
          <a:xfrm>
            <a:off x="10979910" y="4565488"/>
            <a:ext cx="59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haroni" panose="02010803020104030203" pitchFamily="2" charset="-79"/>
              </a:rPr>
              <a:t> </a:t>
            </a:r>
            <a:r>
              <a:rPr kumimoji="0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haroni" panose="02010803020104030203" pitchFamily="2" charset="-79"/>
              </a:rPr>
              <a:t>후기</a:t>
            </a:r>
            <a:endParaRPr kumimoji="0" lang="en-US" altLang="ko-KR" sz="11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haroni" panose="02010803020104030203" pitchFamily="2" charset="-79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6B6DA7E-773E-4902-9E51-4BBBB1F01751}"/>
              </a:ext>
            </a:extLst>
          </p:cNvPr>
          <p:cNvSpPr/>
          <p:nvPr/>
        </p:nvSpPr>
        <p:spPr>
          <a:xfrm>
            <a:off x="10622196" y="4566181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6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0963" y="2512999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F960C8-5539-3E4F-8303-B7E1CD34B69C}"/>
              </a:ext>
            </a:extLst>
          </p:cNvPr>
          <p:cNvSpPr txBox="1"/>
          <p:nvPr/>
        </p:nvSpPr>
        <p:spPr>
          <a:xfrm>
            <a:off x="10913075" y="386909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haroni" panose="02010803020104030203" pitchFamily="2" charset="-79"/>
              </a:rPr>
              <a:t> UI </a:t>
            </a:r>
            <a:r>
              <a:rPr kumimoji="0" lang="ko-KR" altLang="en-US" sz="11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haroni" panose="02010803020104030203" pitchFamily="2" charset="-79"/>
              </a:rPr>
              <a:t>및 기능</a:t>
            </a:r>
            <a:endParaRPr kumimoji="0" lang="en-US" altLang="ko-KR" sz="11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haroni" panose="02010803020104030203" pitchFamily="2" charset="-79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6B6DA7E-773E-4902-9E51-4BBBB1F01751}"/>
              </a:ext>
            </a:extLst>
          </p:cNvPr>
          <p:cNvSpPr/>
          <p:nvPr/>
        </p:nvSpPr>
        <p:spPr>
          <a:xfrm>
            <a:off x="10644137" y="5263271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7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1828403-27CF-47D3-BBE2-CD23CE9F3D8B}"/>
              </a:ext>
            </a:extLst>
          </p:cNvPr>
          <p:cNvSpPr txBox="1"/>
          <p:nvPr/>
        </p:nvSpPr>
        <p:spPr>
          <a:xfrm>
            <a:off x="10979910" y="5262578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828403-27CF-47D3-BBE2-CD23CE9F3D8B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65" name="타원 64"/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1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6B6DA7E-773E-4902-9E51-4BBBB1F01751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7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3196B17-BD75-CC4C-96BC-202A39ABF26A}"/>
              </a:ext>
            </a:extLst>
          </p:cNvPr>
          <p:cNvSpPr/>
          <p:nvPr/>
        </p:nvSpPr>
        <p:spPr>
          <a:xfrm>
            <a:off x="714763" y="129209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D95464-7E14-C24D-881D-1C397F48C9CD}"/>
              </a:ext>
            </a:extLst>
          </p:cNvPr>
          <p:cNvSpPr txBox="1"/>
          <p:nvPr/>
        </p:nvSpPr>
        <p:spPr>
          <a:xfrm>
            <a:off x="945796" y="192864"/>
            <a:ext cx="47125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개발 일정</a:t>
            </a:r>
            <a:endParaRPr kumimoji="1" lang="en-US" altLang="ko-KR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119353" y="1211536"/>
          <a:ext cx="8562902" cy="4985753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1222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2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36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36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03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05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16890" algn="l"/>
                        </a:tabLst>
                      </a:pP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05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05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29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05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05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31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06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06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02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46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dirty="0">
                          <a:effectLst/>
                        </a:rPr>
                        <a:t>주제선정 및 요구사항 작성</a:t>
                      </a:r>
                      <a:endParaRPr 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16890" algn="l"/>
                        </a:tabLst>
                      </a:pPr>
                      <a:r>
                        <a:rPr lang="ko-KR" sz="1000" b="0" kern="100" dirty="0">
                          <a:effectLst/>
                        </a:rPr>
                        <a:t>요구사항 </a:t>
                      </a:r>
                      <a:endParaRPr lang="ko-KR" sz="1050" b="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16890" algn="l"/>
                        </a:tabLst>
                      </a:pPr>
                      <a:r>
                        <a:rPr lang="ko-KR" sz="1000" b="0" kern="100" dirty="0">
                          <a:effectLst/>
                        </a:rPr>
                        <a:t>구체화 및 </a:t>
                      </a:r>
                      <a:endParaRPr lang="ko-KR" sz="1050" b="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16890" algn="l"/>
                        </a:tabLst>
                      </a:pPr>
                      <a:r>
                        <a:rPr lang="en-US" sz="1000" b="0" kern="100" dirty="0">
                          <a:effectLst/>
                        </a:rPr>
                        <a:t>ERD </a:t>
                      </a:r>
                      <a:r>
                        <a:rPr lang="ko-KR" sz="1000" b="0" kern="100" dirty="0">
                          <a:effectLst/>
                        </a:rPr>
                        <a:t>작성</a:t>
                      </a:r>
                      <a:endParaRPr 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</a:rPr>
                        <a:t> DB</a:t>
                      </a:r>
                      <a:r>
                        <a:rPr lang="ko-KR" altLang="en-US" sz="1000" b="0" kern="100" dirty="0">
                          <a:effectLst/>
                        </a:rPr>
                        <a:t>구성 및</a:t>
                      </a:r>
                      <a:endParaRPr lang="en-US" altLang="ko-KR" sz="1000" b="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사전 조사</a:t>
                      </a:r>
                      <a:endParaRPr 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UI</a:t>
                      </a: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구성 및</a:t>
                      </a:r>
                      <a:endParaRPr lang="en-US" alt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설계</a:t>
                      </a:r>
                      <a:endParaRPr 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사원 정보</a:t>
                      </a:r>
                      <a:endParaRPr lang="en-US" alt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DB</a:t>
                      </a: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구성 및 설계</a:t>
                      </a:r>
                      <a:endParaRPr 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사원관련 </a:t>
                      </a:r>
                      <a:r>
                        <a:rPr lang="en-US" altLang="ko-KR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DB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Controller</a:t>
                      </a: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설계</a:t>
                      </a:r>
                      <a:endParaRPr lang="en-US" alt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사원관련 마무리</a:t>
                      </a:r>
                      <a:endParaRPr 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b="0" kern="100" dirty="0">
                          <a:effectLst/>
                        </a:rPr>
                        <a:t>거래처 관련 </a:t>
                      </a:r>
                      <a:r>
                        <a:rPr lang="en-US" altLang="ko-KR" sz="1050" b="0" kern="100" dirty="0">
                          <a:effectLst/>
                        </a:rPr>
                        <a:t>DB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b="0" kern="100" dirty="0">
                          <a:effectLst/>
                        </a:rPr>
                        <a:t>설계 및 </a:t>
                      </a:r>
                      <a:r>
                        <a:rPr lang="en-US" altLang="ko-KR" sz="1050" b="0" kern="100" dirty="0">
                          <a:effectLst/>
                        </a:rPr>
                        <a:t>UI</a:t>
                      </a:r>
                      <a:r>
                        <a:rPr lang="ko-KR" altLang="en-US" sz="1050" b="0" kern="100" dirty="0">
                          <a:effectLst/>
                        </a:rPr>
                        <a:t>설계</a:t>
                      </a:r>
                      <a:endParaRPr lang="en-US" alt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3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06</a:t>
                      </a:r>
                      <a:r>
                        <a:rPr lang="ko-KR" sz="1050" b="1" kern="100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03</a:t>
                      </a:r>
                      <a:r>
                        <a:rPr lang="ko-KR" sz="1050" b="1" kern="100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sz="105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06</a:t>
                      </a:r>
                      <a:r>
                        <a:rPr lang="ko-KR" sz="1050" b="1" kern="100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04</a:t>
                      </a:r>
                      <a:r>
                        <a:rPr lang="ko-KR" sz="1050" b="1" kern="100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sz="105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06</a:t>
                      </a:r>
                      <a:r>
                        <a:rPr lang="ko-KR" sz="1050" b="1" kern="100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05</a:t>
                      </a:r>
                      <a:r>
                        <a:rPr lang="ko-KR" sz="1050" b="1" kern="100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sz="105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06</a:t>
                      </a:r>
                      <a:r>
                        <a:rPr lang="ko-KR" sz="1050" b="1" kern="100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06</a:t>
                      </a:r>
                      <a:r>
                        <a:rPr lang="ko-KR" sz="1050" b="1" kern="100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sz="105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06</a:t>
                      </a:r>
                      <a:r>
                        <a:rPr lang="ko-KR" sz="1050" b="1" kern="100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07</a:t>
                      </a:r>
                      <a:r>
                        <a:rPr lang="ko-KR" sz="1050" b="1" kern="100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sz="105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06</a:t>
                      </a:r>
                      <a:r>
                        <a:rPr lang="ko-KR" sz="1050" b="1" kern="100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08</a:t>
                      </a:r>
                      <a:r>
                        <a:rPr lang="ko-KR" sz="1050" b="1" kern="100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sz="105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06</a:t>
                      </a:r>
                      <a:r>
                        <a:rPr lang="ko-KR" sz="1050" b="1" kern="100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09</a:t>
                      </a:r>
                      <a:r>
                        <a:rPr lang="ko-KR" sz="1050" b="1" kern="100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sz="105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99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effectLst/>
                        </a:rPr>
                        <a:t>거래처</a:t>
                      </a:r>
                      <a:r>
                        <a:rPr lang="en-US" sz="1000" b="0" kern="100" dirty="0">
                          <a:effectLst/>
                        </a:rPr>
                        <a:t> </a:t>
                      </a:r>
                      <a:r>
                        <a:rPr lang="ko-KR" altLang="en-US" sz="1000" b="0" kern="100" dirty="0">
                          <a:effectLst/>
                        </a:rPr>
                        <a:t>관련 </a:t>
                      </a:r>
                      <a:r>
                        <a:rPr lang="en-US" altLang="ko-KR" sz="1000" b="0" kern="100" dirty="0">
                          <a:effectLst/>
                        </a:rPr>
                        <a:t>DAO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및 </a:t>
                      </a:r>
                      <a:r>
                        <a:rPr lang="en-US" altLang="ko-KR" sz="100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Controller</a:t>
                      </a:r>
                      <a:r>
                        <a:rPr lang="ko-KR" altLang="en-US" sz="100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작업</a:t>
                      </a:r>
                      <a:endParaRPr 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거래처 마무리</a:t>
                      </a:r>
                      <a:endParaRPr lang="en-US" alt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및 각 사원 급여</a:t>
                      </a:r>
                      <a:endParaRPr lang="en-US" alt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DB</a:t>
                      </a: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및 </a:t>
                      </a:r>
                      <a:r>
                        <a:rPr lang="en-US" altLang="ko-KR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Controller </a:t>
                      </a: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구상</a:t>
                      </a:r>
                      <a:endParaRPr 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각 사원 급여</a:t>
                      </a:r>
                      <a:endParaRPr lang="en-US" alt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DB</a:t>
                      </a: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및 </a:t>
                      </a:r>
                      <a:r>
                        <a:rPr lang="en-US" altLang="ko-KR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Controller</a:t>
                      </a:r>
                      <a:r>
                        <a:rPr lang="en-US" altLang="ko-KR" sz="1050" b="0" kern="100" baseline="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050" b="0" kern="100" baseline="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작업 후 마무리</a:t>
                      </a:r>
                      <a:endParaRPr 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회계</a:t>
                      </a:r>
                      <a:r>
                        <a:rPr lang="en-US" altLang="ko-KR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회계코드</a:t>
                      </a:r>
                      <a:endParaRPr lang="en-US" alt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매입</a:t>
                      </a:r>
                      <a:r>
                        <a:rPr lang="en-US" altLang="ko-KR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매출관련</a:t>
                      </a:r>
                      <a:endParaRPr lang="en-US" alt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DB</a:t>
                      </a: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및 </a:t>
                      </a:r>
                      <a:r>
                        <a:rPr lang="en-US" altLang="ko-KR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Controller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구상 후 작업</a:t>
                      </a:r>
                      <a:endParaRPr 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회계</a:t>
                      </a:r>
                      <a:r>
                        <a:rPr lang="en-US" altLang="ko-KR" sz="100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ko-KR" altLang="en-US" sz="100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회계코드</a:t>
                      </a:r>
                      <a:endParaRPr lang="en-US" altLang="ko-KR" sz="10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작업</a:t>
                      </a:r>
                      <a:endParaRPr 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회계</a:t>
                      </a:r>
                      <a:r>
                        <a:rPr lang="en-US" altLang="ko-KR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회계코드 작업 마무리 후</a:t>
                      </a:r>
                      <a:endParaRPr lang="en-US" alt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매입</a:t>
                      </a:r>
                      <a:r>
                        <a:rPr lang="en-US" altLang="ko-KR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매출 작업</a:t>
                      </a:r>
                      <a:endParaRPr 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매입</a:t>
                      </a:r>
                      <a:r>
                        <a:rPr lang="en-US" altLang="ko-KR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매출 작업</a:t>
                      </a:r>
                      <a:endParaRPr lang="en-US" alt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마무리 후 검토 및</a:t>
                      </a:r>
                      <a:endParaRPr lang="en-US" alt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주문관리 </a:t>
                      </a:r>
                      <a:r>
                        <a:rPr lang="en-US" altLang="ko-KR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DB</a:t>
                      </a: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설계</a:t>
                      </a:r>
                      <a:endParaRPr 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3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06</a:t>
                      </a:r>
                      <a:r>
                        <a:rPr lang="ko-KR" sz="1050" b="1" kern="100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r>
                        <a:rPr lang="ko-KR" sz="1050" b="1" kern="100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sz="105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06</a:t>
                      </a:r>
                      <a:r>
                        <a:rPr lang="ko-KR" sz="1050" b="1" kern="100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r>
                        <a:rPr lang="ko-KR" sz="1050" b="1" kern="100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sz="105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06</a:t>
                      </a:r>
                      <a:r>
                        <a:rPr lang="ko-KR" sz="1050" b="1" kern="100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r>
                        <a:rPr lang="ko-KR" sz="1050" b="1" kern="100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sz="105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06</a:t>
                      </a:r>
                      <a:r>
                        <a:rPr lang="ko-KR" sz="1050" b="1" kern="100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r>
                        <a:rPr lang="ko-KR" sz="1050" b="1" kern="100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sz="105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06</a:t>
                      </a:r>
                      <a:r>
                        <a:rPr lang="ko-KR" sz="1050" b="1" kern="100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r>
                        <a:rPr lang="ko-KR" sz="1050" b="1" kern="100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sz="105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05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05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99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</a:rPr>
                        <a:t> </a:t>
                      </a:r>
                      <a:r>
                        <a:rPr lang="ko-KR" altLang="en-US" sz="1000" b="0" kern="100" dirty="0">
                          <a:effectLst/>
                        </a:rPr>
                        <a:t>주문관리 </a:t>
                      </a:r>
                      <a:r>
                        <a:rPr lang="en-US" altLang="ko-KR" sz="1000" b="0" kern="100" dirty="0">
                          <a:effectLst/>
                        </a:rPr>
                        <a:t>DB</a:t>
                      </a:r>
                      <a:r>
                        <a:rPr lang="ko-KR" altLang="en-US" sz="1000" b="0" kern="100" dirty="0">
                          <a:effectLst/>
                        </a:rPr>
                        <a:t>설계</a:t>
                      </a:r>
                      <a:endParaRPr lang="en-US" altLang="ko-KR" sz="1000" b="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Controller</a:t>
                      </a:r>
                      <a:r>
                        <a:rPr lang="ko-KR" altLang="en-US" sz="100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작업 마무리 후 사후</a:t>
                      </a:r>
                      <a:r>
                        <a:rPr lang="en-US" altLang="ko-KR" sz="100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ko-KR" altLang="en-US" sz="100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프로젝트관리 </a:t>
                      </a:r>
                      <a:r>
                        <a:rPr lang="en-US" altLang="ko-KR" sz="100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DB</a:t>
                      </a:r>
                      <a:r>
                        <a:rPr lang="ko-KR" altLang="en-US" sz="100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설계</a:t>
                      </a:r>
                      <a:endParaRPr lang="en-US" altLang="ko-KR" sz="100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사후</a:t>
                      </a:r>
                      <a:r>
                        <a:rPr lang="en-US" altLang="ko-KR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프로젝트관리 </a:t>
                      </a:r>
                      <a:r>
                        <a:rPr lang="en-US" altLang="ko-KR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Controller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작성 및 마무리</a:t>
                      </a:r>
                      <a:endParaRPr 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각 기능별 검토 후</a:t>
                      </a:r>
                      <a:endParaRPr lang="en-US" alt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필요한 기능 추가</a:t>
                      </a:r>
                      <a:r>
                        <a:rPr lang="en-US" altLang="ko-KR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ko-KR" altLang="en-US" sz="1050" b="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수정 및 검토</a:t>
                      </a:r>
                      <a:endParaRPr 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>
                          <a:effectLst/>
                        </a:rPr>
                        <a:t>최종확인 및 </a:t>
                      </a:r>
                      <a:endParaRPr lang="en-US" altLang="ko-KR" sz="1000" b="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>
                          <a:effectLst/>
                        </a:rPr>
                        <a:t>PPT</a:t>
                      </a:r>
                      <a:r>
                        <a:rPr lang="ko-KR" altLang="en-US" sz="1000" b="0" kern="100" dirty="0">
                          <a:effectLst/>
                        </a:rPr>
                        <a:t>작성 </a:t>
                      </a:r>
                      <a:endParaRPr 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>
                          <a:effectLst/>
                        </a:rPr>
                        <a:t>최종점검</a:t>
                      </a:r>
                      <a:r>
                        <a:rPr lang="en-US" sz="1000" b="0" kern="100" dirty="0">
                          <a:effectLst/>
                        </a:rPr>
                        <a:t> </a:t>
                      </a:r>
                      <a:endParaRPr 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</a:rPr>
                        <a:t> </a:t>
                      </a:r>
                      <a:endParaRPr 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</a:rPr>
                        <a:t> </a:t>
                      </a:r>
                      <a:endParaRPr lang="ko-KR" sz="1050" b="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6083" marR="66083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496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13363" y="853088"/>
            <a:ext cx="10550775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1248983" y="355063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E6C912-2EDF-6141-885C-4064DB56782D}"/>
              </a:ext>
            </a:extLst>
          </p:cNvPr>
          <p:cNvGrpSpPr/>
          <p:nvPr/>
        </p:nvGrpSpPr>
        <p:grpSpPr>
          <a:xfrm>
            <a:off x="11616782" y="1081424"/>
            <a:ext cx="279724" cy="5131146"/>
            <a:chOff x="10625330" y="1081424"/>
            <a:chExt cx="279724" cy="5131146"/>
          </a:xfrm>
        </p:grpSpPr>
        <p:cxnSp>
          <p:nvCxnSpPr>
            <p:cNvPr id="39" name="직선 연결선 38"/>
            <p:cNvCxnSpPr>
              <a:cxnSpLocks/>
            </p:cNvCxnSpPr>
            <p:nvPr/>
          </p:nvCxnSpPr>
          <p:spPr>
            <a:xfrm flipH="1">
              <a:off x="10757183" y="1258358"/>
              <a:ext cx="1" cy="4860000"/>
            </a:xfrm>
            <a:prstGeom prst="line">
              <a:avLst/>
            </a:prstGeom>
            <a:ln w="12700">
              <a:solidFill>
                <a:srgbClr val="7780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/>
            <p:cNvSpPr/>
            <p:nvPr/>
          </p:nvSpPr>
          <p:spPr>
            <a:xfrm>
              <a:off x="10631598" y="270483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3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10625330" y="432824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5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10628464" y="3516539"/>
              <a:ext cx="260917" cy="260917"/>
            </a:xfrm>
            <a:prstGeom prst="ellipse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4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10634732" y="1893129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2</a:t>
              </a: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6B6DA7E-773E-4902-9E51-4BBBB1F01751}"/>
                </a:ext>
              </a:extLst>
            </p:cNvPr>
            <p:cNvSpPr/>
            <p:nvPr/>
          </p:nvSpPr>
          <p:spPr>
            <a:xfrm>
              <a:off x="10644137" y="5139949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6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10637865" y="108142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1</a:t>
              </a: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6B6DA7E-773E-4902-9E51-4BBBB1F01751}"/>
                </a:ext>
              </a:extLst>
            </p:cNvPr>
            <p:cNvSpPr/>
            <p:nvPr/>
          </p:nvSpPr>
          <p:spPr>
            <a:xfrm>
              <a:off x="10637865" y="5951653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7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206C6DA-7B79-5548-913D-0B536A75FD9E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72DB87-08C7-E049-8032-A48AEC235734}"/>
              </a:ext>
            </a:extLst>
          </p:cNvPr>
          <p:cNvSpPr txBox="1"/>
          <p:nvPr/>
        </p:nvSpPr>
        <p:spPr>
          <a:xfrm>
            <a:off x="945796" y="192864"/>
            <a:ext cx="57637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 i="1" dirty="0">
                <a:solidFill>
                  <a:schemeClr val="bg1"/>
                </a:solidFill>
              </a:rPr>
              <a:t>ERD ( Entity Relationship Diagram )</a:t>
            </a:r>
            <a:endParaRPr kumimoji="1" lang="ko-KR" altLang="en-US" sz="2500" b="1" i="1" dirty="0">
              <a:solidFill>
                <a:schemeClr val="bg1"/>
              </a:solidFill>
            </a:endParaRPr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623BA27-4248-498F-AD96-14692DE9F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933450"/>
            <a:ext cx="98298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81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13363" y="853088"/>
            <a:ext cx="10550775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1248983" y="355063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206C6DA-7B79-5548-913D-0B536A75FD9E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72DB87-08C7-E049-8032-A48AEC235734}"/>
              </a:ext>
            </a:extLst>
          </p:cNvPr>
          <p:cNvSpPr txBox="1"/>
          <p:nvPr/>
        </p:nvSpPr>
        <p:spPr>
          <a:xfrm>
            <a:off x="945796" y="192864"/>
            <a:ext cx="57637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ERD ( Entity Relationship Diagram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81F5439-529C-4F03-94EA-5143EEFD6E3C}"/>
              </a:ext>
            </a:extLst>
          </p:cNvPr>
          <p:cNvGrpSpPr/>
          <p:nvPr/>
        </p:nvGrpSpPr>
        <p:grpSpPr>
          <a:xfrm>
            <a:off x="11616782" y="1081424"/>
            <a:ext cx="279724" cy="5131146"/>
            <a:chOff x="10625330" y="1081424"/>
            <a:chExt cx="279724" cy="5131146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8A99573-6F84-4F6F-BFED-BCE2D1A6F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183" y="1258358"/>
              <a:ext cx="1" cy="4860000"/>
            </a:xfrm>
            <a:prstGeom prst="line">
              <a:avLst/>
            </a:prstGeom>
            <a:ln w="12700">
              <a:solidFill>
                <a:srgbClr val="7780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5600220-0F63-4AA9-B80D-D3EB68CB3786}"/>
                </a:ext>
              </a:extLst>
            </p:cNvPr>
            <p:cNvSpPr/>
            <p:nvPr/>
          </p:nvSpPr>
          <p:spPr>
            <a:xfrm>
              <a:off x="10631598" y="270483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3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CFD48A-18B5-4334-91C6-732699E3A470}"/>
                </a:ext>
              </a:extLst>
            </p:cNvPr>
            <p:cNvSpPr/>
            <p:nvPr/>
          </p:nvSpPr>
          <p:spPr>
            <a:xfrm>
              <a:off x="10625330" y="432824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5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CCAAAD3-FFC2-489B-874F-81F28AFB95FF}"/>
                </a:ext>
              </a:extLst>
            </p:cNvPr>
            <p:cNvSpPr/>
            <p:nvPr/>
          </p:nvSpPr>
          <p:spPr>
            <a:xfrm>
              <a:off x="10628464" y="3516539"/>
              <a:ext cx="260917" cy="260917"/>
            </a:xfrm>
            <a:prstGeom prst="ellipse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4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30E8C07-412E-4F52-A076-9C4D661B624A}"/>
                </a:ext>
              </a:extLst>
            </p:cNvPr>
            <p:cNvSpPr/>
            <p:nvPr/>
          </p:nvSpPr>
          <p:spPr>
            <a:xfrm>
              <a:off x="10634732" y="1893129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2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A62DEDB-7A8B-4493-831B-BD4FA0034FD1}"/>
                </a:ext>
              </a:extLst>
            </p:cNvPr>
            <p:cNvSpPr/>
            <p:nvPr/>
          </p:nvSpPr>
          <p:spPr>
            <a:xfrm>
              <a:off x="10644137" y="5139949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6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56131F3-030B-4048-9BE2-7B3CB49112A4}"/>
                </a:ext>
              </a:extLst>
            </p:cNvPr>
            <p:cNvSpPr/>
            <p:nvPr/>
          </p:nvSpPr>
          <p:spPr>
            <a:xfrm>
              <a:off x="10637865" y="108142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1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CFCFFF1-D2B4-423E-9A8A-7D7C46730F21}"/>
                </a:ext>
              </a:extLst>
            </p:cNvPr>
            <p:cNvSpPr/>
            <p:nvPr/>
          </p:nvSpPr>
          <p:spPr>
            <a:xfrm>
              <a:off x="10637865" y="5951653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7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B7DF7D2-382B-4C0B-9E04-721030881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8" y="1016133"/>
            <a:ext cx="9974004" cy="528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8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13363" y="853088"/>
            <a:ext cx="10550775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1248983" y="355063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206C6DA-7B79-5548-913D-0B536A75FD9E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72DB87-08C7-E049-8032-A48AEC235734}"/>
              </a:ext>
            </a:extLst>
          </p:cNvPr>
          <p:cNvSpPr txBox="1"/>
          <p:nvPr/>
        </p:nvSpPr>
        <p:spPr>
          <a:xfrm>
            <a:off x="945796" y="192864"/>
            <a:ext cx="57637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ERD ( P</a:t>
            </a:r>
            <a:r>
              <a:rPr kumimoji="1" lang="en-US" altLang="ko-KR" sz="2500" b="1" i="1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ersonnel</a:t>
            </a: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 Department 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81F5439-529C-4F03-94EA-5143EEFD6E3C}"/>
              </a:ext>
            </a:extLst>
          </p:cNvPr>
          <p:cNvGrpSpPr/>
          <p:nvPr/>
        </p:nvGrpSpPr>
        <p:grpSpPr>
          <a:xfrm>
            <a:off x="11616782" y="1081424"/>
            <a:ext cx="279724" cy="5131146"/>
            <a:chOff x="10625330" y="1081424"/>
            <a:chExt cx="279724" cy="5131146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8A99573-6F84-4F6F-BFED-BCE2D1A6F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183" y="1258358"/>
              <a:ext cx="1" cy="4860000"/>
            </a:xfrm>
            <a:prstGeom prst="line">
              <a:avLst/>
            </a:prstGeom>
            <a:ln w="12700">
              <a:solidFill>
                <a:srgbClr val="7780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5600220-0F63-4AA9-B80D-D3EB68CB3786}"/>
                </a:ext>
              </a:extLst>
            </p:cNvPr>
            <p:cNvSpPr/>
            <p:nvPr/>
          </p:nvSpPr>
          <p:spPr>
            <a:xfrm>
              <a:off x="10631598" y="270483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3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CFD48A-18B5-4334-91C6-732699E3A470}"/>
                </a:ext>
              </a:extLst>
            </p:cNvPr>
            <p:cNvSpPr/>
            <p:nvPr/>
          </p:nvSpPr>
          <p:spPr>
            <a:xfrm>
              <a:off x="10625330" y="432824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5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CCAAAD3-FFC2-489B-874F-81F28AFB95FF}"/>
                </a:ext>
              </a:extLst>
            </p:cNvPr>
            <p:cNvSpPr/>
            <p:nvPr/>
          </p:nvSpPr>
          <p:spPr>
            <a:xfrm>
              <a:off x="10628464" y="3516539"/>
              <a:ext cx="260917" cy="260917"/>
            </a:xfrm>
            <a:prstGeom prst="ellipse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4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30E8C07-412E-4F52-A076-9C4D661B624A}"/>
                </a:ext>
              </a:extLst>
            </p:cNvPr>
            <p:cNvSpPr/>
            <p:nvPr/>
          </p:nvSpPr>
          <p:spPr>
            <a:xfrm>
              <a:off x="10634732" y="1893129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2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A62DEDB-7A8B-4493-831B-BD4FA0034FD1}"/>
                </a:ext>
              </a:extLst>
            </p:cNvPr>
            <p:cNvSpPr/>
            <p:nvPr/>
          </p:nvSpPr>
          <p:spPr>
            <a:xfrm>
              <a:off x="10644137" y="5139949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6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56131F3-030B-4048-9BE2-7B3CB49112A4}"/>
                </a:ext>
              </a:extLst>
            </p:cNvPr>
            <p:cNvSpPr/>
            <p:nvPr/>
          </p:nvSpPr>
          <p:spPr>
            <a:xfrm>
              <a:off x="10637865" y="108142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1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CFCFFF1-D2B4-423E-9A8A-7D7C46730F21}"/>
                </a:ext>
              </a:extLst>
            </p:cNvPr>
            <p:cNvSpPr/>
            <p:nvPr/>
          </p:nvSpPr>
          <p:spPr>
            <a:xfrm>
              <a:off x="10637865" y="5951653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7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7F47DADB-D891-484A-A039-7A6732BF5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699" y="1007497"/>
            <a:ext cx="8610602" cy="537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7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C1BC01-9928-D347-AA6E-84E3F0AB8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43" t="35555" r="31960" b="38930"/>
          <a:stretch/>
        </p:blipFill>
        <p:spPr>
          <a:xfrm>
            <a:off x="4472594" y="1076588"/>
            <a:ext cx="3309875" cy="35381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AD0F9F-464A-4247-A21B-81FC1A016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25" t="62031" r="16480" b="30388"/>
          <a:stretch/>
        </p:blipFill>
        <p:spPr>
          <a:xfrm>
            <a:off x="2870496" y="4754776"/>
            <a:ext cx="6514072" cy="108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13363" y="853088"/>
            <a:ext cx="10550775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1248983" y="355063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206C6DA-7B79-5548-913D-0B536A75FD9E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72DB87-08C7-E049-8032-A48AEC235734}"/>
              </a:ext>
            </a:extLst>
          </p:cNvPr>
          <p:cNvSpPr txBox="1"/>
          <p:nvPr/>
        </p:nvSpPr>
        <p:spPr>
          <a:xfrm>
            <a:off x="945796" y="192864"/>
            <a:ext cx="57637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ERD ( Purchase Sales Management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81F5439-529C-4F03-94EA-5143EEFD6E3C}"/>
              </a:ext>
            </a:extLst>
          </p:cNvPr>
          <p:cNvGrpSpPr/>
          <p:nvPr/>
        </p:nvGrpSpPr>
        <p:grpSpPr>
          <a:xfrm>
            <a:off x="11616782" y="1081424"/>
            <a:ext cx="279724" cy="5131146"/>
            <a:chOff x="10625330" y="1081424"/>
            <a:chExt cx="279724" cy="5131146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8A99573-6F84-4F6F-BFED-BCE2D1A6F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183" y="1258358"/>
              <a:ext cx="1" cy="4860000"/>
            </a:xfrm>
            <a:prstGeom prst="line">
              <a:avLst/>
            </a:prstGeom>
            <a:ln w="12700">
              <a:solidFill>
                <a:srgbClr val="7780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5600220-0F63-4AA9-B80D-D3EB68CB3786}"/>
                </a:ext>
              </a:extLst>
            </p:cNvPr>
            <p:cNvSpPr/>
            <p:nvPr/>
          </p:nvSpPr>
          <p:spPr>
            <a:xfrm>
              <a:off x="10631598" y="270483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3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CFD48A-18B5-4334-91C6-732699E3A470}"/>
                </a:ext>
              </a:extLst>
            </p:cNvPr>
            <p:cNvSpPr/>
            <p:nvPr/>
          </p:nvSpPr>
          <p:spPr>
            <a:xfrm>
              <a:off x="10625330" y="432824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5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CCAAAD3-FFC2-489B-874F-81F28AFB95FF}"/>
                </a:ext>
              </a:extLst>
            </p:cNvPr>
            <p:cNvSpPr/>
            <p:nvPr/>
          </p:nvSpPr>
          <p:spPr>
            <a:xfrm>
              <a:off x="10628464" y="3516539"/>
              <a:ext cx="260917" cy="260917"/>
            </a:xfrm>
            <a:prstGeom prst="ellipse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4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30E8C07-412E-4F52-A076-9C4D661B624A}"/>
                </a:ext>
              </a:extLst>
            </p:cNvPr>
            <p:cNvSpPr/>
            <p:nvPr/>
          </p:nvSpPr>
          <p:spPr>
            <a:xfrm>
              <a:off x="10634732" y="1893129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2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A62DEDB-7A8B-4493-831B-BD4FA0034FD1}"/>
                </a:ext>
              </a:extLst>
            </p:cNvPr>
            <p:cNvSpPr/>
            <p:nvPr/>
          </p:nvSpPr>
          <p:spPr>
            <a:xfrm>
              <a:off x="10644137" y="5139949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6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56131F3-030B-4048-9BE2-7B3CB49112A4}"/>
                </a:ext>
              </a:extLst>
            </p:cNvPr>
            <p:cNvSpPr/>
            <p:nvPr/>
          </p:nvSpPr>
          <p:spPr>
            <a:xfrm>
              <a:off x="10637865" y="108142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1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CFCFFF1-D2B4-423E-9A8A-7D7C46730F21}"/>
                </a:ext>
              </a:extLst>
            </p:cNvPr>
            <p:cNvSpPr/>
            <p:nvPr/>
          </p:nvSpPr>
          <p:spPr>
            <a:xfrm>
              <a:off x="10637865" y="5951653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7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E40CDEA-DD39-4FA3-9B09-9AE47FE77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99" y="1016598"/>
            <a:ext cx="9321802" cy="53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5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13363" y="853088"/>
            <a:ext cx="10550775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1248983" y="355063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206C6DA-7B79-5548-913D-0B536A75FD9E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72DB87-08C7-E049-8032-A48AEC235734}"/>
              </a:ext>
            </a:extLst>
          </p:cNvPr>
          <p:cNvSpPr txBox="1"/>
          <p:nvPr/>
        </p:nvSpPr>
        <p:spPr>
          <a:xfrm>
            <a:off x="945796" y="192864"/>
            <a:ext cx="57637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ERD ( </a:t>
            </a: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User Management 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81F5439-529C-4F03-94EA-5143EEFD6E3C}"/>
              </a:ext>
            </a:extLst>
          </p:cNvPr>
          <p:cNvGrpSpPr/>
          <p:nvPr/>
        </p:nvGrpSpPr>
        <p:grpSpPr>
          <a:xfrm>
            <a:off x="11616782" y="1081424"/>
            <a:ext cx="279724" cy="5131146"/>
            <a:chOff x="10625330" y="1081424"/>
            <a:chExt cx="279724" cy="5131146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8A99573-6F84-4F6F-BFED-BCE2D1A6F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183" y="1258358"/>
              <a:ext cx="1" cy="4860000"/>
            </a:xfrm>
            <a:prstGeom prst="line">
              <a:avLst/>
            </a:prstGeom>
            <a:ln w="12700">
              <a:solidFill>
                <a:srgbClr val="7780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5600220-0F63-4AA9-B80D-D3EB68CB3786}"/>
                </a:ext>
              </a:extLst>
            </p:cNvPr>
            <p:cNvSpPr/>
            <p:nvPr/>
          </p:nvSpPr>
          <p:spPr>
            <a:xfrm>
              <a:off x="10631598" y="270483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3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CFD48A-18B5-4334-91C6-732699E3A470}"/>
                </a:ext>
              </a:extLst>
            </p:cNvPr>
            <p:cNvSpPr/>
            <p:nvPr/>
          </p:nvSpPr>
          <p:spPr>
            <a:xfrm>
              <a:off x="10625330" y="432824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5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CCAAAD3-FFC2-489B-874F-81F28AFB95FF}"/>
                </a:ext>
              </a:extLst>
            </p:cNvPr>
            <p:cNvSpPr/>
            <p:nvPr/>
          </p:nvSpPr>
          <p:spPr>
            <a:xfrm>
              <a:off x="10628464" y="3516539"/>
              <a:ext cx="260917" cy="260917"/>
            </a:xfrm>
            <a:prstGeom prst="ellipse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4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30E8C07-412E-4F52-A076-9C4D661B624A}"/>
                </a:ext>
              </a:extLst>
            </p:cNvPr>
            <p:cNvSpPr/>
            <p:nvPr/>
          </p:nvSpPr>
          <p:spPr>
            <a:xfrm>
              <a:off x="10634732" y="1893129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2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A62DEDB-7A8B-4493-831B-BD4FA0034FD1}"/>
                </a:ext>
              </a:extLst>
            </p:cNvPr>
            <p:cNvSpPr/>
            <p:nvPr/>
          </p:nvSpPr>
          <p:spPr>
            <a:xfrm>
              <a:off x="10644137" y="5139949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6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56131F3-030B-4048-9BE2-7B3CB49112A4}"/>
                </a:ext>
              </a:extLst>
            </p:cNvPr>
            <p:cNvSpPr/>
            <p:nvPr/>
          </p:nvSpPr>
          <p:spPr>
            <a:xfrm>
              <a:off x="10637865" y="108142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1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CFCFFF1-D2B4-423E-9A8A-7D7C46730F21}"/>
                </a:ext>
              </a:extLst>
            </p:cNvPr>
            <p:cNvSpPr/>
            <p:nvPr/>
          </p:nvSpPr>
          <p:spPr>
            <a:xfrm>
              <a:off x="10637865" y="5951653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7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A53D247A-49BF-4AF5-8D04-024E146E1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09" y="1031973"/>
            <a:ext cx="9974004" cy="532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13363" y="853088"/>
            <a:ext cx="10550775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1248983" y="355063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206C6DA-7B79-5548-913D-0B536A75FD9E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72DB87-08C7-E049-8032-A48AEC235734}"/>
              </a:ext>
            </a:extLst>
          </p:cNvPr>
          <p:cNvSpPr txBox="1"/>
          <p:nvPr/>
        </p:nvSpPr>
        <p:spPr>
          <a:xfrm>
            <a:off x="945796" y="192864"/>
            <a:ext cx="57637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ERD ( </a:t>
            </a: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Accounting Department 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81F5439-529C-4F03-94EA-5143EEFD6E3C}"/>
              </a:ext>
            </a:extLst>
          </p:cNvPr>
          <p:cNvGrpSpPr/>
          <p:nvPr/>
        </p:nvGrpSpPr>
        <p:grpSpPr>
          <a:xfrm>
            <a:off x="11616782" y="1081424"/>
            <a:ext cx="279724" cy="5131146"/>
            <a:chOff x="10625330" y="1081424"/>
            <a:chExt cx="279724" cy="5131146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8A99573-6F84-4F6F-BFED-BCE2D1A6F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183" y="1258358"/>
              <a:ext cx="1" cy="4860000"/>
            </a:xfrm>
            <a:prstGeom prst="line">
              <a:avLst/>
            </a:prstGeom>
            <a:ln w="12700">
              <a:solidFill>
                <a:srgbClr val="7780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5600220-0F63-4AA9-B80D-D3EB68CB3786}"/>
                </a:ext>
              </a:extLst>
            </p:cNvPr>
            <p:cNvSpPr/>
            <p:nvPr/>
          </p:nvSpPr>
          <p:spPr>
            <a:xfrm>
              <a:off x="10631598" y="270483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3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CFD48A-18B5-4334-91C6-732699E3A470}"/>
                </a:ext>
              </a:extLst>
            </p:cNvPr>
            <p:cNvSpPr/>
            <p:nvPr/>
          </p:nvSpPr>
          <p:spPr>
            <a:xfrm>
              <a:off x="10625330" y="432824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5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CCAAAD3-FFC2-489B-874F-81F28AFB95FF}"/>
                </a:ext>
              </a:extLst>
            </p:cNvPr>
            <p:cNvSpPr/>
            <p:nvPr/>
          </p:nvSpPr>
          <p:spPr>
            <a:xfrm>
              <a:off x="10628464" y="3516539"/>
              <a:ext cx="260917" cy="260917"/>
            </a:xfrm>
            <a:prstGeom prst="ellipse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4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30E8C07-412E-4F52-A076-9C4D661B624A}"/>
                </a:ext>
              </a:extLst>
            </p:cNvPr>
            <p:cNvSpPr/>
            <p:nvPr/>
          </p:nvSpPr>
          <p:spPr>
            <a:xfrm>
              <a:off x="10634732" y="1893129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2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A62DEDB-7A8B-4493-831B-BD4FA0034FD1}"/>
                </a:ext>
              </a:extLst>
            </p:cNvPr>
            <p:cNvSpPr/>
            <p:nvPr/>
          </p:nvSpPr>
          <p:spPr>
            <a:xfrm>
              <a:off x="10644137" y="5139949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6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56131F3-030B-4048-9BE2-7B3CB49112A4}"/>
                </a:ext>
              </a:extLst>
            </p:cNvPr>
            <p:cNvSpPr/>
            <p:nvPr/>
          </p:nvSpPr>
          <p:spPr>
            <a:xfrm>
              <a:off x="10637865" y="108142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1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CFCFFF1-D2B4-423E-9A8A-7D7C46730F21}"/>
                </a:ext>
              </a:extLst>
            </p:cNvPr>
            <p:cNvSpPr/>
            <p:nvPr/>
          </p:nvSpPr>
          <p:spPr>
            <a:xfrm>
              <a:off x="10637865" y="5951653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7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CA339C5-5B29-45E5-AA14-2634BD983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09" y="978983"/>
            <a:ext cx="10397228" cy="54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8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13363" y="853088"/>
            <a:ext cx="10550775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1248983" y="355063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206C6DA-7B79-5548-913D-0B536A75FD9E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72DB87-08C7-E049-8032-A48AEC235734}"/>
              </a:ext>
            </a:extLst>
          </p:cNvPr>
          <p:cNvSpPr txBox="1"/>
          <p:nvPr/>
        </p:nvSpPr>
        <p:spPr>
          <a:xfrm>
            <a:off x="945796" y="192864"/>
            <a:ext cx="57637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ERD ( Client Management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81F5439-529C-4F03-94EA-5143EEFD6E3C}"/>
              </a:ext>
            </a:extLst>
          </p:cNvPr>
          <p:cNvGrpSpPr/>
          <p:nvPr/>
        </p:nvGrpSpPr>
        <p:grpSpPr>
          <a:xfrm>
            <a:off x="11616782" y="1081424"/>
            <a:ext cx="279724" cy="5131146"/>
            <a:chOff x="10625330" y="1081424"/>
            <a:chExt cx="279724" cy="5131146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8A99573-6F84-4F6F-BFED-BCE2D1A6F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183" y="1258358"/>
              <a:ext cx="1" cy="4860000"/>
            </a:xfrm>
            <a:prstGeom prst="line">
              <a:avLst/>
            </a:prstGeom>
            <a:ln w="12700">
              <a:solidFill>
                <a:srgbClr val="7780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5600220-0F63-4AA9-B80D-D3EB68CB3786}"/>
                </a:ext>
              </a:extLst>
            </p:cNvPr>
            <p:cNvSpPr/>
            <p:nvPr/>
          </p:nvSpPr>
          <p:spPr>
            <a:xfrm>
              <a:off x="10631598" y="270483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3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CFD48A-18B5-4334-91C6-732699E3A470}"/>
                </a:ext>
              </a:extLst>
            </p:cNvPr>
            <p:cNvSpPr/>
            <p:nvPr/>
          </p:nvSpPr>
          <p:spPr>
            <a:xfrm>
              <a:off x="10625330" y="432824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5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CCAAAD3-FFC2-489B-874F-81F28AFB95FF}"/>
                </a:ext>
              </a:extLst>
            </p:cNvPr>
            <p:cNvSpPr/>
            <p:nvPr/>
          </p:nvSpPr>
          <p:spPr>
            <a:xfrm>
              <a:off x="10628464" y="3516539"/>
              <a:ext cx="260917" cy="260917"/>
            </a:xfrm>
            <a:prstGeom prst="ellipse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4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30E8C07-412E-4F52-A076-9C4D661B624A}"/>
                </a:ext>
              </a:extLst>
            </p:cNvPr>
            <p:cNvSpPr/>
            <p:nvPr/>
          </p:nvSpPr>
          <p:spPr>
            <a:xfrm>
              <a:off x="10634732" y="1893129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2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A62DEDB-7A8B-4493-831B-BD4FA0034FD1}"/>
                </a:ext>
              </a:extLst>
            </p:cNvPr>
            <p:cNvSpPr/>
            <p:nvPr/>
          </p:nvSpPr>
          <p:spPr>
            <a:xfrm>
              <a:off x="10644137" y="5139949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6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56131F3-030B-4048-9BE2-7B3CB49112A4}"/>
                </a:ext>
              </a:extLst>
            </p:cNvPr>
            <p:cNvSpPr/>
            <p:nvPr/>
          </p:nvSpPr>
          <p:spPr>
            <a:xfrm>
              <a:off x="10637865" y="108142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1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CFCFFF1-D2B4-423E-9A8A-7D7C46730F21}"/>
                </a:ext>
              </a:extLst>
            </p:cNvPr>
            <p:cNvSpPr/>
            <p:nvPr/>
          </p:nvSpPr>
          <p:spPr>
            <a:xfrm>
              <a:off x="10637865" y="5951653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7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82FDE49-ABA2-42A6-8348-960962172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550" y="944327"/>
            <a:ext cx="8788402" cy="5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4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13363" y="853088"/>
            <a:ext cx="10550775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1248983" y="355063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206C6DA-7B79-5548-913D-0B536A75FD9E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72DB87-08C7-E049-8032-A48AEC235734}"/>
              </a:ext>
            </a:extLst>
          </p:cNvPr>
          <p:cNvSpPr txBox="1"/>
          <p:nvPr/>
        </p:nvSpPr>
        <p:spPr>
          <a:xfrm>
            <a:off x="945796" y="192864"/>
            <a:ext cx="57637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ERD ( Developer Department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81F5439-529C-4F03-94EA-5143EEFD6E3C}"/>
              </a:ext>
            </a:extLst>
          </p:cNvPr>
          <p:cNvGrpSpPr/>
          <p:nvPr/>
        </p:nvGrpSpPr>
        <p:grpSpPr>
          <a:xfrm>
            <a:off x="11616782" y="1081424"/>
            <a:ext cx="279724" cy="5131146"/>
            <a:chOff x="10625330" y="1081424"/>
            <a:chExt cx="279724" cy="5131146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8A99573-6F84-4F6F-BFED-BCE2D1A6F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183" y="1258358"/>
              <a:ext cx="1" cy="4860000"/>
            </a:xfrm>
            <a:prstGeom prst="line">
              <a:avLst/>
            </a:prstGeom>
            <a:ln w="12700">
              <a:solidFill>
                <a:srgbClr val="7780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5600220-0F63-4AA9-B80D-D3EB68CB3786}"/>
                </a:ext>
              </a:extLst>
            </p:cNvPr>
            <p:cNvSpPr/>
            <p:nvPr/>
          </p:nvSpPr>
          <p:spPr>
            <a:xfrm>
              <a:off x="10631598" y="270483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3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CFD48A-18B5-4334-91C6-732699E3A470}"/>
                </a:ext>
              </a:extLst>
            </p:cNvPr>
            <p:cNvSpPr/>
            <p:nvPr/>
          </p:nvSpPr>
          <p:spPr>
            <a:xfrm>
              <a:off x="10625330" y="432824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5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CCAAAD3-FFC2-489B-874F-81F28AFB95FF}"/>
                </a:ext>
              </a:extLst>
            </p:cNvPr>
            <p:cNvSpPr/>
            <p:nvPr/>
          </p:nvSpPr>
          <p:spPr>
            <a:xfrm>
              <a:off x="10628464" y="3516539"/>
              <a:ext cx="260917" cy="260917"/>
            </a:xfrm>
            <a:prstGeom prst="ellipse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4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30E8C07-412E-4F52-A076-9C4D661B624A}"/>
                </a:ext>
              </a:extLst>
            </p:cNvPr>
            <p:cNvSpPr/>
            <p:nvPr/>
          </p:nvSpPr>
          <p:spPr>
            <a:xfrm>
              <a:off x="10634732" y="1893129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2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A62DEDB-7A8B-4493-831B-BD4FA0034FD1}"/>
                </a:ext>
              </a:extLst>
            </p:cNvPr>
            <p:cNvSpPr/>
            <p:nvPr/>
          </p:nvSpPr>
          <p:spPr>
            <a:xfrm>
              <a:off x="10644137" y="5139949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6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56131F3-030B-4048-9BE2-7B3CB49112A4}"/>
                </a:ext>
              </a:extLst>
            </p:cNvPr>
            <p:cNvSpPr/>
            <p:nvPr/>
          </p:nvSpPr>
          <p:spPr>
            <a:xfrm>
              <a:off x="10637865" y="108142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1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CFCFFF1-D2B4-423E-9A8A-7D7C46730F21}"/>
                </a:ext>
              </a:extLst>
            </p:cNvPr>
            <p:cNvSpPr/>
            <p:nvPr/>
          </p:nvSpPr>
          <p:spPr>
            <a:xfrm>
              <a:off x="10637865" y="5951653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7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2E2830E-080A-47A9-9DA0-818760086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73" y="895692"/>
            <a:ext cx="9113854" cy="557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7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13363" y="853088"/>
            <a:ext cx="10550775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1248983" y="355063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206C6DA-7B79-5548-913D-0B536A75FD9E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72DB87-08C7-E049-8032-A48AEC235734}"/>
              </a:ext>
            </a:extLst>
          </p:cNvPr>
          <p:cNvSpPr txBox="1"/>
          <p:nvPr/>
        </p:nvSpPr>
        <p:spPr>
          <a:xfrm>
            <a:off x="945795" y="192864"/>
            <a:ext cx="86375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DataBase</a:t>
            </a:r>
            <a:r>
              <a:rPr kumimoji="1" lang="ko-KR" altLang="en-US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Modeling</a:t>
            </a:r>
            <a:r>
              <a:rPr kumimoji="1" lang="ko-KR" altLang="en-US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(</a:t>
            </a:r>
            <a:r>
              <a:rPr kumimoji="1" lang="ko-KR" altLang="en-US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Employee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_Management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C8B258-C89B-354F-BBA4-2B4B675F1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3" y="853087"/>
            <a:ext cx="10550775" cy="567265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3522FBD-0186-402B-9BCE-BFF56D4231AA}"/>
              </a:ext>
            </a:extLst>
          </p:cNvPr>
          <p:cNvGrpSpPr/>
          <p:nvPr/>
        </p:nvGrpSpPr>
        <p:grpSpPr>
          <a:xfrm>
            <a:off x="11616782" y="1081424"/>
            <a:ext cx="279724" cy="5131146"/>
            <a:chOff x="10625330" y="1081424"/>
            <a:chExt cx="279724" cy="5131146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A0F84F4-7D18-4BD2-9CAD-6BE73E3498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183" y="1258358"/>
              <a:ext cx="1" cy="4860000"/>
            </a:xfrm>
            <a:prstGeom prst="line">
              <a:avLst/>
            </a:prstGeom>
            <a:ln w="12700">
              <a:solidFill>
                <a:srgbClr val="7780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542123F-7A23-4116-BAA6-12EFD9CEA556}"/>
                </a:ext>
              </a:extLst>
            </p:cNvPr>
            <p:cNvSpPr/>
            <p:nvPr/>
          </p:nvSpPr>
          <p:spPr>
            <a:xfrm>
              <a:off x="10631598" y="270483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3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C9E941E-F4C6-4B62-ACEA-407EE89DC2E5}"/>
                </a:ext>
              </a:extLst>
            </p:cNvPr>
            <p:cNvSpPr/>
            <p:nvPr/>
          </p:nvSpPr>
          <p:spPr>
            <a:xfrm>
              <a:off x="10625330" y="432824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5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42975F3-2408-499D-8D98-41F61BA23C8D}"/>
                </a:ext>
              </a:extLst>
            </p:cNvPr>
            <p:cNvSpPr/>
            <p:nvPr/>
          </p:nvSpPr>
          <p:spPr>
            <a:xfrm>
              <a:off x="10628464" y="3516539"/>
              <a:ext cx="260917" cy="260917"/>
            </a:xfrm>
            <a:prstGeom prst="ellipse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4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A02A930-DFBC-4F4F-9C8D-207E8A8694EA}"/>
                </a:ext>
              </a:extLst>
            </p:cNvPr>
            <p:cNvSpPr/>
            <p:nvPr/>
          </p:nvSpPr>
          <p:spPr>
            <a:xfrm>
              <a:off x="10634732" y="1893129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2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425E800-BDB5-4D5E-A71E-FA6A2F3482F6}"/>
                </a:ext>
              </a:extLst>
            </p:cNvPr>
            <p:cNvSpPr/>
            <p:nvPr/>
          </p:nvSpPr>
          <p:spPr>
            <a:xfrm>
              <a:off x="10644137" y="5139949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6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528C595-1829-4251-9320-E4309E88A177}"/>
                </a:ext>
              </a:extLst>
            </p:cNvPr>
            <p:cNvSpPr/>
            <p:nvPr/>
          </p:nvSpPr>
          <p:spPr>
            <a:xfrm>
              <a:off x="10637865" y="108142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1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FDE2293-FCC8-49AF-8A07-972041B8A9CC}"/>
                </a:ext>
              </a:extLst>
            </p:cNvPr>
            <p:cNvSpPr/>
            <p:nvPr/>
          </p:nvSpPr>
          <p:spPr>
            <a:xfrm>
              <a:off x="10637865" y="5951653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7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416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39">
            <a:extLst>
              <a:ext uri="{FF2B5EF4-FFF2-40B4-BE49-F238E27FC236}">
                <a16:creationId xmlns:a16="http://schemas.microsoft.com/office/drawing/2014/main" id="{265CB455-C322-40B1-93D0-D19063C83474}"/>
              </a:ext>
            </a:extLst>
          </p:cNvPr>
          <p:cNvSpPr/>
          <p:nvPr/>
        </p:nvSpPr>
        <p:spPr>
          <a:xfrm rot="5400000">
            <a:off x="11248983" y="355063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13363" y="853088"/>
            <a:ext cx="10550775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206C6DA-7B79-5548-913D-0B536A75FD9E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72DB87-08C7-E049-8032-A48AEC235734}"/>
              </a:ext>
            </a:extLst>
          </p:cNvPr>
          <p:cNvSpPr txBox="1"/>
          <p:nvPr/>
        </p:nvSpPr>
        <p:spPr>
          <a:xfrm>
            <a:off x="945796" y="192864"/>
            <a:ext cx="69750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DataBase</a:t>
            </a:r>
            <a:r>
              <a:rPr kumimoji="1" lang="ko-KR" altLang="en-US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Modeling</a:t>
            </a:r>
            <a:r>
              <a:rPr kumimoji="1" lang="ko-KR" altLang="en-US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(</a:t>
            </a:r>
            <a:r>
              <a:rPr kumimoji="1" lang="ko-KR" altLang="en-US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25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Client_Management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3500ED-6D72-FC45-98D0-22A446C91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63" y="853089"/>
            <a:ext cx="10550775" cy="561402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41A209-D50E-456A-AC57-90508D64A589}"/>
              </a:ext>
            </a:extLst>
          </p:cNvPr>
          <p:cNvGrpSpPr/>
          <p:nvPr/>
        </p:nvGrpSpPr>
        <p:grpSpPr>
          <a:xfrm>
            <a:off x="11616782" y="1081424"/>
            <a:ext cx="279724" cy="5131146"/>
            <a:chOff x="10625330" y="1081424"/>
            <a:chExt cx="279724" cy="5131146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AAEF726-B4FD-49FF-A9AA-90D568877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183" y="1258358"/>
              <a:ext cx="1" cy="4860000"/>
            </a:xfrm>
            <a:prstGeom prst="line">
              <a:avLst/>
            </a:prstGeom>
            <a:ln w="12700">
              <a:solidFill>
                <a:srgbClr val="7780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7B277F0-02AB-42A0-AA05-CA1E97387E4D}"/>
                </a:ext>
              </a:extLst>
            </p:cNvPr>
            <p:cNvSpPr/>
            <p:nvPr/>
          </p:nvSpPr>
          <p:spPr>
            <a:xfrm>
              <a:off x="10631598" y="270483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3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6CB9D01-39F0-4CA0-885F-3021E4283711}"/>
                </a:ext>
              </a:extLst>
            </p:cNvPr>
            <p:cNvSpPr/>
            <p:nvPr/>
          </p:nvSpPr>
          <p:spPr>
            <a:xfrm>
              <a:off x="10625330" y="432824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5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9195D9A-A177-472C-8A90-FA82AEB71F2F}"/>
                </a:ext>
              </a:extLst>
            </p:cNvPr>
            <p:cNvSpPr/>
            <p:nvPr/>
          </p:nvSpPr>
          <p:spPr>
            <a:xfrm>
              <a:off x="10628464" y="3516539"/>
              <a:ext cx="260917" cy="260917"/>
            </a:xfrm>
            <a:prstGeom prst="ellipse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4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DF66E26-4756-4069-8896-7085FC089727}"/>
                </a:ext>
              </a:extLst>
            </p:cNvPr>
            <p:cNvSpPr/>
            <p:nvPr/>
          </p:nvSpPr>
          <p:spPr>
            <a:xfrm>
              <a:off x="10634732" y="1893129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2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66EB050-78FC-4690-92C7-FF343BAC99B7}"/>
                </a:ext>
              </a:extLst>
            </p:cNvPr>
            <p:cNvSpPr/>
            <p:nvPr/>
          </p:nvSpPr>
          <p:spPr>
            <a:xfrm>
              <a:off x="10644137" y="5139949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6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C0AF8C4-0038-47C9-A3F8-17EC15B74CB8}"/>
                </a:ext>
              </a:extLst>
            </p:cNvPr>
            <p:cNvSpPr/>
            <p:nvPr/>
          </p:nvSpPr>
          <p:spPr>
            <a:xfrm>
              <a:off x="10637865" y="108142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1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D9E591C-5F41-4159-A11F-DDE4205EE1ED}"/>
                </a:ext>
              </a:extLst>
            </p:cNvPr>
            <p:cNvSpPr/>
            <p:nvPr/>
          </p:nvSpPr>
          <p:spPr>
            <a:xfrm>
              <a:off x="10637865" y="5951653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7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27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39">
            <a:extLst>
              <a:ext uri="{FF2B5EF4-FFF2-40B4-BE49-F238E27FC236}">
                <a16:creationId xmlns:a16="http://schemas.microsoft.com/office/drawing/2014/main" id="{228C3A7F-1523-4227-B800-297EC5EF5EC6}"/>
              </a:ext>
            </a:extLst>
          </p:cNvPr>
          <p:cNvSpPr/>
          <p:nvPr/>
        </p:nvSpPr>
        <p:spPr>
          <a:xfrm rot="5400000">
            <a:off x="11248983" y="355063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13363" y="853088"/>
            <a:ext cx="10550775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206C6DA-7B79-5548-913D-0B536A75FD9E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72DB87-08C7-E049-8032-A48AEC235734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DataBase</a:t>
            </a:r>
            <a:r>
              <a:rPr kumimoji="1" lang="ko-KR" altLang="en-US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Modeling</a:t>
            </a:r>
            <a:r>
              <a:rPr kumimoji="1" lang="ko-KR" altLang="en-US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(</a:t>
            </a:r>
            <a:r>
              <a:rPr kumimoji="1" lang="ko-KR" altLang="en-US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Accounting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_Management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FE0B159-2DA1-4BB4-9AFA-EB64B5A6DC63}"/>
              </a:ext>
            </a:extLst>
          </p:cNvPr>
          <p:cNvGrpSpPr/>
          <p:nvPr/>
        </p:nvGrpSpPr>
        <p:grpSpPr>
          <a:xfrm>
            <a:off x="11616782" y="1081424"/>
            <a:ext cx="279724" cy="5131146"/>
            <a:chOff x="10625330" y="1081424"/>
            <a:chExt cx="279724" cy="5131146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A66030B-98C9-4748-A8BE-AFEA2223B9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183" y="1258358"/>
              <a:ext cx="1" cy="4860000"/>
            </a:xfrm>
            <a:prstGeom prst="line">
              <a:avLst/>
            </a:prstGeom>
            <a:ln w="12700">
              <a:solidFill>
                <a:srgbClr val="7780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169C549-BBE0-4225-A13F-E88F4E592889}"/>
                </a:ext>
              </a:extLst>
            </p:cNvPr>
            <p:cNvSpPr/>
            <p:nvPr/>
          </p:nvSpPr>
          <p:spPr>
            <a:xfrm>
              <a:off x="10631598" y="270483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3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5709BAE-525D-47F0-99AF-4223E4403A23}"/>
                </a:ext>
              </a:extLst>
            </p:cNvPr>
            <p:cNvSpPr/>
            <p:nvPr/>
          </p:nvSpPr>
          <p:spPr>
            <a:xfrm>
              <a:off x="10625330" y="432824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5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4B62ED2-FD04-4C02-8F97-B324DA9519E8}"/>
                </a:ext>
              </a:extLst>
            </p:cNvPr>
            <p:cNvSpPr/>
            <p:nvPr/>
          </p:nvSpPr>
          <p:spPr>
            <a:xfrm>
              <a:off x="10628464" y="3516539"/>
              <a:ext cx="260917" cy="260917"/>
            </a:xfrm>
            <a:prstGeom prst="ellipse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4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D77C031-E625-4F26-81A7-76E2383C6E16}"/>
                </a:ext>
              </a:extLst>
            </p:cNvPr>
            <p:cNvSpPr/>
            <p:nvPr/>
          </p:nvSpPr>
          <p:spPr>
            <a:xfrm>
              <a:off x="10634732" y="1893129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2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185221D-3ED5-45A3-B958-DB55DB550321}"/>
                </a:ext>
              </a:extLst>
            </p:cNvPr>
            <p:cNvSpPr/>
            <p:nvPr/>
          </p:nvSpPr>
          <p:spPr>
            <a:xfrm>
              <a:off x="10644137" y="5139949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6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8BE7734-51E7-41DB-B984-A87BAE96CFC4}"/>
                </a:ext>
              </a:extLst>
            </p:cNvPr>
            <p:cNvSpPr/>
            <p:nvPr/>
          </p:nvSpPr>
          <p:spPr>
            <a:xfrm>
              <a:off x="10637865" y="108142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1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94763BD-C119-4AF7-B831-276098D70DEB}"/>
                </a:ext>
              </a:extLst>
            </p:cNvPr>
            <p:cNvSpPr/>
            <p:nvPr/>
          </p:nvSpPr>
          <p:spPr>
            <a:xfrm>
              <a:off x="10637865" y="5951653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7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159CC52-28D2-4B29-AF19-388AE27AE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5" y="899283"/>
            <a:ext cx="10550772" cy="55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5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39">
            <a:extLst>
              <a:ext uri="{FF2B5EF4-FFF2-40B4-BE49-F238E27FC236}">
                <a16:creationId xmlns:a16="http://schemas.microsoft.com/office/drawing/2014/main" id="{228C3A7F-1523-4227-B800-297EC5EF5EC6}"/>
              </a:ext>
            </a:extLst>
          </p:cNvPr>
          <p:cNvSpPr/>
          <p:nvPr/>
        </p:nvSpPr>
        <p:spPr>
          <a:xfrm rot="5400000">
            <a:off x="11248983" y="355063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13363" y="853088"/>
            <a:ext cx="10550775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206C6DA-7B79-5548-913D-0B536A75FD9E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72DB87-08C7-E049-8032-A48AEC235734}"/>
              </a:ext>
            </a:extLst>
          </p:cNvPr>
          <p:cNvSpPr txBox="1"/>
          <p:nvPr/>
        </p:nvSpPr>
        <p:spPr>
          <a:xfrm>
            <a:off x="945795" y="192864"/>
            <a:ext cx="106897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MVC</a:t>
            </a:r>
            <a:r>
              <a:rPr kumimoji="1" lang="ko-KR" altLang="en-US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2500" b="1" i="1" dirty="0">
                <a:solidFill>
                  <a:prstClr val="white"/>
                </a:solidFill>
                <a:ea typeface="맑은 고딕" panose="020B0503020000020004" pitchFamily="34" charset="-127"/>
              </a:rPr>
              <a:t>File Structure ( 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Model, View, </a:t>
            </a:r>
            <a:r>
              <a:rPr kumimoji="1" lang="en-US" altLang="ko-KR" sz="25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Contro</a:t>
            </a:r>
            <a:r>
              <a:rPr kumimoji="1" lang="en-US" altLang="ko-KR" sz="2500" b="1" i="1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ller</a:t>
            </a: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, DAO, Function)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FE0B159-2DA1-4BB4-9AFA-EB64B5A6DC63}"/>
              </a:ext>
            </a:extLst>
          </p:cNvPr>
          <p:cNvGrpSpPr/>
          <p:nvPr/>
        </p:nvGrpSpPr>
        <p:grpSpPr>
          <a:xfrm>
            <a:off x="11616782" y="1081424"/>
            <a:ext cx="279724" cy="5131146"/>
            <a:chOff x="10625330" y="1081424"/>
            <a:chExt cx="279724" cy="5131146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A66030B-98C9-4748-A8BE-AFEA2223B9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183" y="1258358"/>
              <a:ext cx="1" cy="4860000"/>
            </a:xfrm>
            <a:prstGeom prst="line">
              <a:avLst/>
            </a:prstGeom>
            <a:ln w="12700">
              <a:solidFill>
                <a:srgbClr val="7780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169C549-BBE0-4225-A13F-E88F4E592889}"/>
                </a:ext>
              </a:extLst>
            </p:cNvPr>
            <p:cNvSpPr/>
            <p:nvPr/>
          </p:nvSpPr>
          <p:spPr>
            <a:xfrm>
              <a:off x="10631598" y="270483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3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5709BAE-525D-47F0-99AF-4223E4403A23}"/>
                </a:ext>
              </a:extLst>
            </p:cNvPr>
            <p:cNvSpPr/>
            <p:nvPr/>
          </p:nvSpPr>
          <p:spPr>
            <a:xfrm>
              <a:off x="10625330" y="432824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5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4B62ED2-FD04-4C02-8F97-B324DA9519E8}"/>
                </a:ext>
              </a:extLst>
            </p:cNvPr>
            <p:cNvSpPr/>
            <p:nvPr/>
          </p:nvSpPr>
          <p:spPr>
            <a:xfrm>
              <a:off x="10628464" y="3516539"/>
              <a:ext cx="260917" cy="260917"/>
            </a:xfrm>
            <a:prstGeom prst="ellipse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4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D77C031-E625-4F26-81A7-76E2383C6E16}"/>
                </a:ext>
              </a:extLst>
            </p:cNvPr>
            <p:cNvSpPr/>
            <p:nvPr/>
          </p:nvSpPr>
          <p:spPr>
            <a:xfrm>
              <a:off x="10634732" y="1893129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2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185221D-3ED5-45A3-B958-DB55DB550321}"/>
                </a:ext>
              </a:extLst>
            </p:cNvPr>
            <p:cNvSpPr/>
            <p:nvPr/>
          </p:nvSpPr>
          <p:spPr>
            <a:xfrm>
              <a:off x="10644137" y="5139949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6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8BE7734-51E7-41DB-B984-A87BAE96CFC4}"/>
                </a:ext>
              </a:extLst>
            </p:cNvPr>
            <p:cNvSpPr/>
            <p:nvPr/>
          </p:nvSpPr>
          <p:spPr>
            <a:xfrm>
              <a:off x="10637865" y="108142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1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94763BD-C119-4AF7-B831-276098D70DEB}"/>
                </a:ext>
              </a:extLst>
            </p:cNvPr>
            <p:cNvSpPr/>
            <p:nvPr/>
          </p:nvSpPr>
          <p:spPr>
            <a:xfrm>
              <a:off x="10637865" y="5951653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7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6E34E96-F20B-4F70-821B-E7C76AC6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930" y="959968"/>
            <a:ext cx="2295525" cy="11446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730F12-3C83-4C47-A175-3CB84D925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09" y="921345"/>
            <a:ext cx="2524125" cy="553402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F04759E-0815-4033-931B-FA5AFB6E6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882" y="921345"/>
            <a:ext cx="2247900" cy="18298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EE3C4E-2AB6-4AE2-B0FF-98A7B44D3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882" y="3196319"/>
            <a:ext cx="2244108" cy="172343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861D050-3253-414B-8CD3-DBBBDAC4E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591" y="2323066"/>
            <a:ext cx="2257425" cy="413230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1069618-56F8-42F0-B7F2-12FE556254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38" y="2323066"/>
            <a:ext cx="2295525" cy="413230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9500C97-85D4-4FB6-8CDF-28459B1F3C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882" y="5364876"/>
            <a:ext cx="2244108" cy="109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39">
            <a:extLst>
              <a:ext uri="{FF2B5EF4-FFF2-40B4-BE49-F238E27FC236}">
                <a16:creationId xmlns:a16="http://schemas.microsoft.com/office/drawing/2014/main" id="{228C3A7F-1523-4227-B800-297EC5EF5EC6}"/>
              </a:ext>
            </a:extLst>
          </p:cNvPr>
          <p:cNvSpPr/>
          <p:nvPr/>
        </p:nvSpPr>
        <p:spPr>
          <a:xfrm rot="5400000">
            <a:off x="11248983" y="355063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13363" y="853088"/>
            <a:ext cx="10550775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206C6DA-7B79-5548-913D-0B536A75FD9E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72DB87-08C7-E049-8032-A48AEC235734}"/>
              </a:ext>
            </a:extLst>
          </p:cNvPr>
          <p:cNvSpPr txBox="1"/>
          <p:nvPr/>
        </p:nvSpPr>
        <p:spPr>
          <a:xfrm>
            <a:off x="945795" y="192864"/>
            <a:ext cx="106897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Class Diagram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FE0B159-2DA1-4BB4-9AFA-EB64B5A6DC63}"/>
              </a:ext>
            </a:extLst>
          </p:cNvPr>
          <p:cNvGrpSpPr/>
          <p:nvPr/>
        </p:nvGrpSpPr>
        <p:grpSpPr>
          <a:xfrm>
            <a:off x="11616782" y="1081424"/>
            <a:ext cx="279724" cy="5131146"/>
            <a:chOff x="10625330" y="1081424"/>
            <a:chExt cx="279724" cy="5131146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A66030B-98C9-4748-A8BE-AFEA2223B9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183" y="1258358"/>
              <a:ext cx="1" cy="4860000"/>
            </a:xfrm>
            <a:prstGeom prst="line">
              <a:avLst/>
            </a:prstGeom>
            <a:ln w="12700">
              <a:solidFill>
                <a:srgbClr val="7780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169C549-BBE0-4225-A13F-E88F4E592889}"/>
                </a:ext>
              </a:extLst>
            </p:cNvPr>
            <p:cNvSpPr/>
            <p:nvPr/>
          </p:nvSpPr>
          <p:spPr>
            <a:xfrm>
              <a:off x="10631598" y="270483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3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5709BAE-525D-47F0-99AF-4223E4403A23}"/>
                </a:ext>
              </a:extLst>
            </p:cNvPr>
            <p:cNvSpPr/>
            <p:nvPr/>
          </p:nvSpPr>
          <p:spPr>
            <a:xfrm>
              <a:off x="10625330" y="432824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5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4B62ED2-FD04-4C02-8F97-B324DA9519E8}"/>
                </a:ext>
              </a:extLst>
            </p:cNvPr>
            <p:cNvSpPr/>
            <p:nvPr/>
          </p:nvSpPr>
          <p:spPr>
            <a:xfrm>
              <a:off x="10628464" y="3516539"/>
              <a:ext cx="260917" cy="260917"/>
            </a:xfrm>
            <a:prstGeom prst="ellipse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4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D77C031-E625-4F26-81A7-76E2383C6E16}"/>
                </a:ext>
              </a:extLst>
            </p:cNvPr>
            <p:cNvSpPr/>
            <p:nvPr/>
          </p:nvSpPr>
          <p:spPr>
            <a:xfrm>
              <a:off x="10634732" y="1893129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2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185221D-3ED5-45A3-B958-DB55DB550321}"/>
                </a:ext>
              </a:extLst>
            </p:cNvPr>
            <p:cNvSpPr/>
            <p:nvPr/>
          </p:nvSpPr>
          <p:spPr>
            <a:xfrm>
              <a:off x="10644137" y="5139949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6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8BE7734-51E7-41DB-B984-A87BAE96CFC4}"/>
                </a:ext>
              </a:extLst>
            </p:cNvPr>
            <p:cNvSpPr/>
            <p:nvPr/>
          </p:nvSpPr>
          <p:spPr>
            <a:xfrm>
              <a:off x="10637865" y="1081424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1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94763BD-C119-4AF7-B831-276098D70DEB}"/>
                </a:ext>
              </a:extLst>
            </p:cNvPr>
            <p:cNvSpPr/>
            <p:nvPr/>
          </p:nvSpPr>
          <p:spPr>
            <a:xfrm>
              <a:off x="10637865" y="5951653"/>
              <a:ext cx="260917" cy="260917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7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46EA570-BBBF-4742-961F-918788CF5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83" y="1081424"/>
            <a:ext cx="10040536" cy="513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3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9E582C8-5850-4A44-9830-210A73F1A8AF}"/>
              </a:ext>
            </a:extLst>
          </p:cNvPr>
          <p:cNvSpPr/>
          <p:nvPr/>
        </p:nvSpPr>
        <p:spPr>
          <a:xfrm>
            <a:off x="0" y="0"/>
            <a:ext cx="12192000" cy="38408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2A4FBA-12CE-F341-9D84-45354B6E9F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43" t="35555" r="31960" b="38930"/>
          <a:stretch/>
        </p:blipFill>
        <p:spPr>
          <a:xfrm>
            <a:off x="4810028" y="374777"/>
            <a:ext cx="2225089" cy="23785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D87E95-A779-0B49-8FF9-561C7DC46F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25" t="62031" r="16480" b="30388"/>
          <a:stretch/>
        </p:blipFill>
        <p:spPr>
          <a:xfrm>
            <a:off x="3733006" y="2915256"/>
            <a:ext cx="4379135" cy="72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93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9EC40A-61E8-B649-87D9-9BC7CE0F1B31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 - Login &amp; Sign up)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71CB186-9215-0140-A718-119A7C0799AD}"/>
              </a:ext>
            </a:extLst>
          </p:cNvPr>
          <p:cNvGrpSpPr/>
          <p:nvPr/>
        </p:nvGrpSpPr>
        <p:grpSpPr>
          <a:xfrm>
            <a:off x="184772" y="659784"/>
            <a:ext cx="10140458" cy="6418613"/>
            <a:chOff x="164752" y="659784"/>
            <a:chExt cx="10140458" cy="641861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378CF75-EB23-284F-9A01-23776D1AB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752" y="659784"/>
              <a:ext cx="5725313" cy="641861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49E53F9-FA87-0F41-8BA7-063523016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085" y="775677"/>
              <a:ext cx="5190125" cy="5877706"/>
            </a:xfrm>
            <a:prstGeom prst="rect">
              <a:avLst/>
            </a:prstGeom>
          </p:spPr>
        </p:pic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06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70A7069-4CD9-410A-8F23-3028FE418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079" y="1080731"/>
            <a:ext cx="4563302" cy="52512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4F6FEBE-6151-104C-AAF9-A8453AAC13EE}"/>
              </a:ext>
            </a:extLst>
          </p:cNvPr>
          <p:cNvSpPr txBox="1"/>
          <p:nvPr/>
        </p:nvSpPr>
        <p:spPr>
          <a:xfrm>
            <a:off x="865909" y="2306926"/>
            <a:ext cx="4525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bg1"/>
                </a:solidFill>
              </a:rPr>
              <a:t>user_id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혹은 </a:t>
            </a:r>
            <a:r>
              <a:rPr lang="en-US" altLang="ko-KR" b="1" dirty="0" err="1">
                <a:solidFill>
                  <a:schemeClr val="bg1"/>
                </a:solidFill>
              </a:rPr>
              <a:t>user_pw</a:t>
            </a:r>
            <a:r>
              <a:rPr lang="ko-KR" altLang="en-US" b="1" dirty="0">
                <a:solidFill>
                  <a:schemeClr val="bg1"/>
                </a:solidFill>
              </a:rPr>
              <a:t>가 틀릴 시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bg1"/>
                </a:solidFill>
              </a:rPr>
              <a:t>경고창</a:t>
            </a:r>
            <a:r>
              <a:rPr lang="ko-KR" altLang="en-US" b="1" dirty="0">
                <a:solidFill>
                  <a:schemeClr val="bg1"/>
                </a:solidFill>
              </a:rPr>
              <a:t> 표시 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 재입력 기회 </a:t>
            </a:r>
            <a:r>
              <a:rPr lang="en-US" altLang="ko-KR" b="1" dirty="0">
                <a:solidFill>
                  <a:schemeClr val="bg1"/>
                </a:solidFill>
              </a:rPr>
              <a:t>5</a:t>
            </a:r>
            <a:r>
              <a:rPr lang="ko-KR" altLang="en-US" b="1" dirty="0">
                <a:solidFill>
                  <a:schemeClr val="bg1"/>
                </a:solidFill>
              </a:rPr>
              <a:t>회 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</a:p>
          <a:p>
            <a:pPr lvl="0"/>
            <a:endParaRPr lang="en-US" altLang="ko-KR" b="1" dirty="0">
              <a:solidFill>
                <a:schemeClr val="bg1"/>
              </a:solidFill>
            </a:endParaRPr>
          </a:p>
          <a:p>
            <a:pPr lvl="0"/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3881C5-25DA-4840-92D4-4584C6F965B6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 - Login &amp; Sign up)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712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5497C42-E2F3-4330-843A-3764BCFD8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55" y="969553"/>
            <a:ext cx="4695826" cy="53548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299CCBB-C9F8-443A-842F-29ACF9EBAEEB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 - Login &amp; Sign up)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2A5240-F4DA-0B44-B8D1-57156D2B1661}"/>
              </a:ext>
            </a:extLst>
          </p:cNvPr>
          <p:cNvSpPr txBox="1"/>
          <p:nvPr/>
        </p:nvSpPr>
        <p:spPr>
          <a:xfrm>
            <a:off x="713363" y="2306926"/>
            <a:ext cx="4525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4</a:t>
            </a:r>
            <a:r>
              <a:rPr lang="ko-KR" altLang="en-US" b="1" dirty="0">
                <a:solidFill>
                  <a:schemeClr val="bg1"/>
                </a:solidFill>
              </a:rPr>
              <a:t>회 오류 시 다른 </a:t>
            </a:r>
            <a:r>
              <a:rPr lang="ko-KR" altLang="en-US" b="1" dirty="0" err="1">
                <a:solidFill>
                  <a:schemeClr val="bg1"/>
                </a:solidFill>
              </a:rPr>
              <a:t>경고창</a:t>
            </a:r>
            <a:r>
              <a:rPr lang="ko-KR" altLang="en-US" b="1" dirty="0">
                <a:solidFill>
                  <a:schemeClr val="bg1"/>
                </a:solidFill>
              </a:rPr>
              <a:t> 표시 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다음에도 틀릴 시 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bg1"/>
                </a:solidFill>
              </a:rPr>
              <a:t>user_id</a:t>
            </a:r>
            <a:r>
              <a:rPr lang="en-US" altLang="ko-KR" b="1" dirty="0">
                <a:solidFill>
                  <a:schemeClr val="bg1"/>
                </a:solidFill>
              </a:rPr>
              <a:t> BAN</a:t>
            </a:r>
          </a:p>
          <a:p>
            <a:pPr lvl="0"/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0309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C7F8BF5-1881-48D3-B3AF-2E0BE0DC5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896" y="925585"/>
            <a:ext cx="4790632" cy="54428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C646961-B52F-4420-92C7-5AFA69F7A748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 - Login &amp; Sign up)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3049F0-D348-AD47-BF42-1E3B9E6070AE}"/>
              </a:ext>
            </a:extLst>
          </p:cNvPr>
          <p:cNvSpPr txBox="1"/>
          <p:nvPr/>
        </p:nvSpPr>
        <p:spPr>
          <a:xfrm>
            <a:off x="713363" y="2306926"/>
            <a:ext cx="4525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5</a:t>
            </a:r>
            <a:r>
              <a:rPr lang="ko-KR" altLang="en-US" b="1" dirty="0">
                <a:solidFill>
                  <a:schemeClr val="bg1"/>
                </a:solidFill>
              </a:rPr>
              <a:t>회 오류 시 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bg1"/>
                </a:solidFill>
              </a:rPr>
              <a:t>user_id</a:t>
            </a:r>
            <a:r>
              <a:rPr lang="en-US" altLang="ko-KR" b="1" dirty="0">
                <a:solidFill>
                  <a:schemeClr val="bg1"/>
                </a:solidFill>
              </a:rPr>
              <a:t> BAN </a:t>
            </a:r>
            <a:r>
              <a:rPr lang="ko-KR" altLang="en-US" b="1" dirty="0">
                <a:solidFill>
                  <a:schemeClr val="bg1"/>
                </a:solidFill>
              </a:rPr>
              <a:t>처리  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5496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9BA633A-08CE-4523-B027-3EAEAC1BC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04" y="989137"/>
            <a:ext cx="4695826" cy="53984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4A2366-56C8-48FE-A31A-03C907A01BB5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 - Login &amp; Sign up)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F91507-F3B0-184F-B136-B9AB0AC91E7E}"/>
              </a:ext>
            </a:extLst>
          </p:cNvPr>
          <p:cNvSpPr txBox="1"/>
          <p:nvPr/>
        </p:nvSpPr>
        <p:spPr>
          <a:xfrm>
            <a:off x="713363" y="2306926"/>
            <a:ext cx="4525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BAN ID</a:t>
            </a:r>
            <a:r>
              <a:rPr lang="ko-KR" altLang="en-US" b="1" dirty="0">
                <a:solidFill>
                  <a:schemeClr val="bg1"/>
                </a:solidFill>
              </a:rPr>
              <a:t>로 접속 시도 시</a:t>
            </a:r>
            <a:endParaRPr lang="en-US" altLang="ko-KR" b="1" dirty="0">
              <a:solidFill>
                <a:schemeClr val="bg1"/>
              </a:solidFill>
            </a:endParaRPr>
          </a:p>
          <a:p>
            <a:pPr lvl="0"/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프로그램 강제 종료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310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4A2366-56C8-48FE-A31A-03C907A01BB5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 - Login &amp; Sign up)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2A039F1-836A-402D-B795-661642610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417" y="853088"/>
            <a:ext cx="4762966" cy="55231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67E3D5C-438B-DC41-8F06-2A71EDAEEBBE}"/>
              </a:ext>
            </a:extLst>
          </p:cNvPr>
          <p:cNvSpPr txBox="1"/>
          <p:nvPr/>
        </p:nvSpPr>
        <p:spPr>
          <a:xfrm>
            <a:off x="713363" y="2306926"/>
            <a:ext cx="4525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ID </a:t>
            </a:r>
            <a:r>
              <a:rPr lang="ko-KR" altLang="en-US" b="1" dirty="0">
                <a:solidFill>
                  <a:schemeClr val="bg1"/>
                </a:solidFill>
              </a:rPr>
              <a:t>중복 체크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비밀번호 재확인 체크</a:t>
            </a:r>
          </a:p>
        </p:txBody>
      </p:sp>
    </p:spTree>
    <p:extLst>
      <p:ext uri="{BB962C8B-B14F-4D97-AF65-F5344CB8AC3E}">
        <p14:creationId xmlns:p14="http://schemas.microsoft.com/office/powerpoint/2010/main" val="2462561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4A2366-56C8-48FE-A31A-03C907A01BB5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 - Login &amp; Sign up)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7C32B76-EC83-485C-8398-F9AAAD696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434" y="876856"/>
            <a:ext cx="4775428" cy="55238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48E82E-7264-8944-ADE8-246B6B8DBD71}"/>
              </a:ext>
            </a:extLst>
          </p:cNvPr>
          <p:cNvSpPr txBox="1"/>
          <p:nvPr/>
        </p:nvSpPr>
        <p:spPr>
          <a:xfrm>
            <a:off x="713363" y="2306926"/>
            <a:ext cx="4525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ID </a:t>
            </a:r>
            <a:r>
              <a:rPr lang="ko-KR" altLang="en-US" b="1" dirty="0">
                <a:solidFill>
                  <a:schemeClr val="bg1"/>
                </a:solidFill>
              </a:rPr>
              <a:t>미 중복 시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ID </a:t>
            </a:r>
            <a:r>
              <a:rPr lang="ko-KR" altLang="en-US" b="1" dirty="0">
                <a:solidFill>
                  <a:schemeClr val="bg1"/>
                </a:solidFill>
              </a:rPr>
              <a:t>사용가능</a:t>
            </a:r>
          </a:p>
        </p:txBody>
      </p:sp>
    </p:spTree>
    <p:extLst>
      <p:ext uri="{BB962C8B-B14F-4D97-AF65-F5344CB8AC3E}">
        <p14:creationId xmlns:p14="http://schemas.microsoft.com/office/powerpoint/2010/main" val="1876498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4A2366-56C8-48FE-A31A-03C907A01BB5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 - Login &amp; Sign up)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57E06E1-6178-4E60-B23C-68E4015EE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265" y="853663"/>
            <a:ext cx="4820116" cy="56053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4BA5ED-BF4E-E14E-B1FF-CB9C2FE7820B}"/>
              </a:ext>
            </a:extLst>
          </p:cNvPr>
          <p:cNvSpPr txBox="1"/>
          <p:nvPr/>
        </p:nvSpPr>
        <p:spPr>
          <a:xfrm>
            <a:off x="713363" y="2306926"/>
            <a:ext cx="4525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ID </a:t>
            </a:r>
            <a:r>
              <a:rPr lang="ko-KR" altLang="en-US" b="1" dirty="0">
                <a:solidFill>
                  <a:schemeClr val="bg1"/>
                </a:solidFill>
              </a:rPr>
              <a:t>중복 시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ID </a:t>
            </a:r>
            <a:r>
              <a:rPr lang="ko-KR" altLang="en-US" b="1" dirty="0">
                <a:solidFill>
                  <a:schemeClr val="bg1"/>
                </a:solidFill>
              </a:rPr>
              <a:t>사용 불가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ID </a:t>
            </a:r>
            <a:r>
              <a:rPr lang="ko-KR" altLang="en-US" b="1" dirty="0">
                <a:solidFill>
                  <a:schemeClr val="bg1"/>
                </a:solidFill>
              </a:rPr>
              <a:t>입력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칸 </a:t>
            </a:r>
            <a:r>
              <a:rPr lang="en-US" altLang="ko-KR" b="1" dirty="0">
                <a:solidFill>
                  <a:schemeClr val="bg1"/>
                </a:solidFill>
              </a:rPr>
              <a:t>Clear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635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4A2366-56C8-48FE-A31A-03C907A01BB5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 - Login &amp; Sign up)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156BA1F-A378-4D5E-AAC5-1A19E0E69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231" y="1168271"/>
            <a:ext cx="8063082" cy="46965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6F6720-4D56-5645-B78B-C54F49FEC605}"/>
              </a:ext>
            </a:extLst>
          </p:cNvPr>
          <p:cNvSpPr txBox="1"/>
          <p:nvPr/>
        </p:nvSpPr>
        <p:spPr>
          <a:xfrm>
            <a:off x="713363" y="2306926"/>
            <a:ext cx="4525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가입 정보 확인 창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확인 시 가입</a:t>
            </a:r>
          </a:p>
        </p:txBody>
      </p:sp>
    </p:spTree>
    <p:extLst>
      <p:ext uri="{BB962C8B-B14F-4D97-AF65-F5344CB8AC3E}">
        <p14:creationId xmlns:p14="http://schemas.microsoft.com/office/powerpoint/2010/main" val="176032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모니터, 스크린샷이(가) 표시된 사진&#10;&#10;자동 생성된 설명">
            <a:extLst>
              <a:ext uri="{FF2B5EF4-FFF2-40B4-BE49-F238E27FC236}">
                <a16:creationId xmlns:a16="http://schemas.microsoft.com/office/drawing/2014/main" id="{931F0B5D-BF24-4E0F-80FE-65CCCEE64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080" y="1025172"/>
            <a:ext cx="4902592" cy="55181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3D2DA05-DFE2-450D-8C3F-02DE48591E4D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Accounting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286BEA-B670-AD47-9BF9-38CDBD84CE00}"/>
              </a:ext>
            </a:extLst>
          </p:cNvPr>
          <p:cNvSpPr txBox="1"/>
          <p:nvPr/>
        </p:nvSpPr>
        <p:spPr>
          <a:xfrm>
            <a:off x="1299485" y="2504086"/>
            <a:ext cx="4525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Accounting Department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로그인 후 첫 화면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일반 전표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  <a:r>
              <a:rPr lang="ko-KR" altLang="en-US" b="1" dirty="0">
                <a:solidFill>
                  <a:schemeClr val="bg1"/>
                </a:solidFill>
              </a:rPr>
              <a:t> 매출 매입 선택 </a:t>
            </a:r>
          </a:p>
        </p:txBody>
      </p:sp>
    </p:spTree>
    <p:extLst>
      <p:ext uri="{BB962C8B-B14F-4D97-AF65-F5344CB8AC3E}">
        <p14:creationId xmlns:p14="http://schemas.microsoft.com/office/powerpoint/2010/main" val="892474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998202" y="2652475"/>
            <a:ext cx="8899777" cy="24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/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4E25F8C-C025-41C0-A727-C3D94B0EFAD9}"/>
              </a:ext>
            </a:extLst>
          </p:cNvPr>
          <p:cNvSpPr/>
          <p:nvPr/>
        </p:nvSpPr>
        <p:spPr>
          <a:xfrm>
            <a:off x="3510490" y="2408586"/>
            <a:ext cx="576000" cy="540000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8" name="타원 37"/>
          <p:cNvSpPr/>
          <p:nvPr/>
        </p:nvSpPr>
        <p:spPr>
          <a:xfrm>
            <a:off x="6032754" y="2373580"/>
            <a:ext cx="576000" cy="540000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타원 40"/>
          <p:cNvSpPr/>
          <p:nvPr/>
        </p:nvSpPr>
        <p:spPr>
          <a:xfrm>
            <a:off x="8555018" y="2373580"/>
            <a:ext cx="576000" cy="504000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0963" y="111646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AC62A6-B99A-5C42-ADA1-5C88036C4FB5}"/>
              </a:ext>
            </a:extLst>
          </p:cNvPr>
          <p:cNvSpPr txBox="1"/>
          <p:nvPr/>
        </p:nvSpPr>
        <p:spPr>
          <a:xfrm>
            <a:off x="935992" y="1882691"/>
            <a:ext cx="68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1100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E04FBF-3ED1-B042-B9EB-5BC53EA138BC}"/>
              </a:ext>
            </a:extLst>
          </p:cNvPr>
          <p:cNvSpPr txBox="1"/>
          <p:nvPr/>
        </p:nvSpPr>
        <p:spPr>
          <a:xfrm>
            <a:off x="2933174" y="1882691"/>
            <a:ext cx="1730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개요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000ACC-14F8-4B4E-8F2D-AD6E73ACD271}"/>
              </a:ext>
            </a:extLst>
          </p:cNvPr>
          <p:cNvSpPr txBox="1"/>
          <p:nvPr/>
        </p:nvSpPr>
        <p:spPr>
          <a:xfrm>
            <a:off x="7996478" y="1882691"/>
            <a:ext cx="169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 </a:t>
            </a:r>
            <a:endParaRPr lang="en-US" altLang="ko-KR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0ACAA2-CF92-AF4D-A369-013A3B8B37AB}"/>
              </a:ext>
            </a:extLst>
          </p:cNvPr>
          <p:cNvSpPr txBox="1"/>
          <p:nvPr/>
        </p:nvSpPr>
        <p:spPr>
          <a:xfrm>
            <a:off x="1791830" y="4227380"/>
            <a:ext cx="133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UI </a:t>
            </a:r>
            <a:r>
              <a:rPr lang="ko-KR" altLang="en-US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2E0A33-E224-0341-8CA4-5E6B6BB4DAA6}"/>
              </a:ext>
            </a:extLst>
          </p:cNvPr>
          <p:cNvSpPr txBox="1"/>
          <p:nvPr/>
        </p:nvSpPr>
        <p:spPr>
          <a:xfrm>
            <a:off x="5678974" y="1882691"/>
            <a:ext cx="128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개발 일정</a:t>
            </a:r>
            <a:endParaRPr lang="en-US" altLang="ko-KR" sz="1100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F960C8-5539-3E4F-8303-B7E1CD34B69C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cxnSp>
        <p:nvCxnSpPr>
          <p:cNvPr id="46" name="직선 연결선 45"/>
          <p:cNvCxnSpPr>
            <a:cxnSpLocks/>
          </p:cNvCxnSpPr>
          <p:nvPr/>
        </p:nvCxnSpPr>
        <p:spPr>
          <a:xfrm>
            <a:off x="1108998" y="5015476"/>
            <a:ext cx="8691231" cy="24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F4F41B00-69CF-4AB8-9AEE-05FF7FA3E1F5}"/>
              </a:ext>
            </a:extLst>
          </p:cNvPr>
          <p:cNvSpPr/>
          <p:nvPr/>
        </p:nvSpPr>
        <p:spPr>
          <a:xfrm>
            <a:off x="2171458" y="4744365"/>
            <a:ext cx="576000" cy="540000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66B2555-81BC-4F25-A3AE-3F8DAB5E93FE}"/>
              </a:ext>
            </a:extLst>
          </p:cNvPr>
          <p:cNvSpPr/>
          <p:nvPr/>
        </p:nvSpPr>
        <p:spPr>
          <a:xfrm>
            <a:off x="5698652" y="4747887"/>
            <a:ext cx="576000" cy="540000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21FF3E-D6A2-0A49-9D65-D75B8EBFDA74}"/>
              </a:ext>
            </a:extLst>
          </p:cNvPr>
          <p:cNvSpPr txBox="1"/>
          <p:nvPr/>
        </p:nvSpPr>
        <p:spPr>
          <a:xfrm>
            <a:off x="5547003" y="4243000"/>
            <a:ext cx="87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Q &amp; A</a:t>
            </a:r>
            <a:endParaRPr lang="en-US" altLang="ko-KR" sz="1100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AC62A6-B99A-5C42-ADA1-5C88036C4FB5}"/>
              </a:ext>
            </a:extLst>
          </p:cNvPr>
          <p:cNvSpPr txBox="1"/>
          <p:nvPr/>
        </p:nvSpPr>
        <p:spPr>
          <a:xfrm>
            <a:off x="9173613" y="4227380"/>
            <a:ext cx="68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END</a:t>
            </a:r>
            <a:endParaRPr lang="en-US" altLang="ko-KR" sz="1100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6B6DA7E-773E-4902-9E51-4BBBB1F01751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1828403-27CF-47D3-BBE2-CD23CE9F3D8B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828403-27CF-47D3-BBE2-CD23CE9F3D8B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F4E25F8C-C025-41C0-A727-C3D94B0EFAD9}"/>
              </a:ext>
            </a:extLst>
          </p:cNvPr>
          <p:cNvSpPr/>
          <p:nvPr/>
        </p:nvSpPr>
        <p:spPr>
          <a:xfrm>
            <a:off x="988225" y="2408586"/>
            <a:ext cx="576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A66B2555-81BC-4F25-A3AE-3F8DAB5E93FE}"/>
              </a:ext>
            </a:extLst>
          </p:cNvPr>
          <p:cNvSpPr/>
          <p:nvPr/>
        </p:nvSpPr>
        <p:spPr>
          <a:xfrm>
            <a:off x="9225846" y="4723271"/>
            <a:ext cx="576000" cy="540000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5" name="타원 64"/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6B6DA7E-773E-4902-9E51-4BBBB1F01751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01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9EC40A-61E8-B649-87D9-9BC7CE0F1B31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Accounting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91E4BC3-0039-4BBA-B3EE-6A3808C36D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57" y="850981"/>
            <a:ext cx="8202720" cy="567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14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19C3264-C9A5-4270-9755-BF0582B7B7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46" y="871210"/>
            <a:ext cx="8220756" cy="56872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39703A-A55C-48B7-8E80-A4C437B3A248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Accounting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7607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B8DC2E79-426B-4FD7-A772-88892D1353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61" y="979834"/>
            <a:ext cx="7979526" cy="541704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5BFDCE2-0741-49F0-8853-99FC4F3FDB50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Accounting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10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00C6CC3-C9AE-408D-A904-42A71B0017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52" y="955949"/>
            <a:ext cx="8074927" cy="54909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5EBDB68-0178-4D11-A294-0B7412C7D4B6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Accounting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792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86EF778-8431-4503-8701-CFFC1F256D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8" y="872371"/>
            <a:ext cx="8237052" cy="569850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7208E39-CC96-425C-9345-F2B8C576F2AB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Accounting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4307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DFD98DA-4208-4955-8323-6890B0AACE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7" y="878098"/>
            <a:ext cx="8237054" cy="56985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61224FC-6D3A-41D0-84E3-9B36F5E5D9BF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Accounting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009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65F7EF7-61E4-462C-90A9-53DD3C77D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87" y="923888"/>
            <a:ext cx="8114074" cy="55289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222DD62-40F3-453D-8F5F-BE759F8397A7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Accounting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6382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A6F6AA4-3FBA-4B5C-8F00-43F3A720D0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33" y="798670"/>
            <a:ext cx="6929968" cy="58323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5A2668B-C98C-4E74-9B12-0193B2DF9B14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Accounting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695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35229A3-515D-4B60-9BC7-91AC8BFB31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33" y="805997"/>
            <a:ext cx="6929968" cy="58323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FB90DB-EFAD-4CD9-A1F8-52BD6D12E9C3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Accounting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790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8A875EF-96A8-4BC6-85C9-05595A5A5C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33" y="809780"/>
            <a:ext cx="6929968" cy="58323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472AFC-299C-4561-9B89-1694EA3DDB7A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Accounting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129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0963" y="1924146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3196B17-BD75-CC4C-96BC-202A39ABF26A}"/>
              </a:ext>
            </a:extLst>
          </p:cNvPr>
          <p:cNvSpPr/>
          <p:nvPr/>
        </p:nvSpPr>
        <p:spPr>
          <a:xfrm>
            <a:off x="714763" y="129209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D95464-7E14-C24D-881D-1C397F48C9CD}"/>
              </a:ext>
            </a:extLst>
          </p:cNvPr>
          <p:cNvSpPr txBox="1"/>
          <p:nvPr/>
        </p:nvSpPr>
        <p:spPr>
          <a:xfrm>
            <a:off x="945796" y="192864"/>
            <a:ext cx="47125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역할 분담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BA7511-C0B0-7A49-8B52-B5B887DB923E}"/>
              </a:ext>
            </a:extLst>
          </p:cNvPr>
          <p:cNvSpPr txBox="1"/>
          <p:nvPr/>
        </p:nvSpPr>
        <p:spPr>
          <a:xfrm>
            <a:off x="1139604" y="1638416"/>
            <a:ext cx="5230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팀장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황규상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	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프로그램 개발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	ERD </a:t>
            </a:r>
            <a:r>
              <a:rPr lang="en-US" altLang="ko-KR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,</a:t>
            </a: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요구사항 설계 및 작성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	</a:t>
            </a:r>
            <a:r>
              <a:rPr lang="en-US" altLang="ko-KR" dirty="0">
                <a:solidFill>
                  <a:prstClr val="white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Controller, Function, DAO </a:t>
            </a:r>
            <a:r>
              <a:rPr lang="ko-KR" altLang="en-US" dirty="0">
                <a:solidFill>
                  <a:prstClr val="white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생성</a:t>
            </a:r>
            <a:endParaRPr lang="en-US" altLang="ko-KR" dirty="0">
              <a:solidFill>
                <a:prstClr val="white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0"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	UI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lang="ko-KR" altLang="en-US" dirty="0">
                <a:solidFill>
                  <a:prstClr val="white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생성 및 디자인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	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BA7511-C0B0-7A49-8B52-B5B887DB923E}"/>
              </a:ext>
            </a:extLst>
          </p:cNvPr>
          <p:cNvSpPr txBox="1"/>
          <p:nvPr/>
        </p:nvSpPr>
        <p:spPr>
          <a:xfrm>
            <a:off x="1125697" y="3796381"/>
            <a:ext cx="5230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팀원 이경덕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	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프로그램 개발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	</a:t>
            </a:r>
            <a:r>
              <a:rPr lang="en-US" altLang="ko-KR" dirty="0">
                <a:solidFill>
                  <a:prstClr val="white"/>
                </a:solidFill>
                <a:ea typeface="맑은 고딕" panose="020B0503020000020004" pitchFamily="34" charset="-127"/>
              </a:rPr>
              <a:t>ERD ,</a:t>
            </a:r>
            <a:r>
              <a:rPr lang="ko-KR" altLang="en-US" dirty="0">
                <a:solidFill>
                  <a:prstClr val="white"/>
                </a:solidFill>
                <a:ea typeface="맑은 고딕" panose="020B0503020000020004" pitchFamily="34" charset="-127"/>
              </a:rPr>
              <a:t> 요구사항 설계 및 작성</a:t>
            </a:r>
            <a:endParaRPr lang="en-US" altLang="ko-KR" dirty="0">
              <a:solidFill>
                <a:prstClr val="white"/>
              </a:solidFill>
              <a:ea typeface="맑은 고딕" panose="020B0503020000020004" pitchFamily="34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	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Controller, Function, DAO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생성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  <a:p>
            <a:pPr lvl="0"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	</a:t>
            </a:r>
            <a:r>
              <a:rPr lang="en-US" altLang="ko-KR" dirty="0">
                <a:solidFill>
                  <a:prstClr val="white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UI </a:t>
            </a:r>
            <a:r>
              <a:rPr lang="ko-KR" altLang="en-US" dirty="0">
                <a:solidFill>
                  <a:prstClr val="white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생성 및 디자인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	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	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745" y="928630"/>
            <a:ext cx="3105078" cy="55129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FE097EC-7908-42A1-8DC7-F6A1BD37EC47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5C6DAE2-FA4E-4D30-B9DA-62D2944B8771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943CB0-75A3-49A1-80D6-33ED94D71DE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0FAAB3-B903-4DA5-93C6-1749C7884243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9DB1229-6490-40DD-B6FE-3D4101CB39AB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4DF2539-5577-4EDF-9339-F18E6E589269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87D93AD-B061-4C29-BD39-C620A7EC8C97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061E0C9-6E3A-4A51-99D8-6F08AAAF8BCD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EE1AFD-6884-4DA9-97E6-589DBD563727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D7C734-2452-411C-A809-8A71C91220E3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4B54729-6B80-495E-8B0D-4F5A8B42482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31AF4B-E3B0-4804-BB9F-96DB47D18099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E15FAC-A319-44E2-9925-064DCCAE724F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DC12FA9-9928-48E4-A0B8-1B12CA21F130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6B45E5B-4446-4501-A272-CB44B389D605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15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9EC40A-61E8-B649-87D9-9BC7CE0F1B31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Business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9FF04BD-D0AC-4761-8115-C15C641BB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233" y="964504"/>
            <a:ext cx="4870466" cy="544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92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C07F6C-A0EE-42D6-AF8A-9FD49C5E7AD0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Business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D983608-58E7-4417-82D4-91CAA84C70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27" y="925408"/>
            <a:ext cx="8059980" cy="557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44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8AAF4C-7A20-4ED1-B40C-CE40671D8E90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Business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969AD5D-633B-48B4-A5A0-24D8AE030C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175" y="783360"/>
            <a:ext cx="8398206" cy="58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07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91EF61-44D9-4B33-BEF7-232DC5665D9C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Business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27F6CB3-02E0-402A-A2F0-64FCD30544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85" y="805237"/>
            <a:ext cx="8407386" cy="581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37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2" y="810671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9EC40A-61E8-B649-87D9-9BC7CE0F1B31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Developer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9CA0649-C80A-4C12-9F95-FC63DF61A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316" y="721323"/>
            <a:ext cx="5319386" cy="593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37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80FCA0-A0B1-4B45-8B37-8D28BB9FF82C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Developer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234084F-8EB9-4211-80D5-E5CB0C87AF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30" y="873450"/>
            <a:ext cx="8280000" cy="572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4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65C516-8E63-4E46-9AEC-1792C1389F74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Developer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00100EA-1438-44AE-82A0-D71E1B7FF1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58" y="853088"/>
            <a:ext cx="8280000" cy="57282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D1479C-ABA8-0E42-ABE1-706D4CF86F39}"/>
              </a:ext>
            </a:extLst>
          </p:cNvPr>
          <p:cNvSpPr txBox="1"/>
          <p:nvPr/>
        </p:nvSpPr>
        <p:spPr>
          <a:xfrm>
            <a:off x="6595851" y="4978366"/>
            <a:ext cx="31246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View more </a:t>
            </a:r>
            <a:r>
              <a:rPr lang="ko-KR" altLang="en-US" sz="1500" b="1" dirty="0"/>
              <a:t>클릭 시 상세 정보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3752441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CC0918-A067-48E2-BE2C-8A4E0DDE9F07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Developer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DE6E427-AD53-4870-B54B-99ED6E05B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171" y="733706"/>
            <a:ext cx="4680000" cy="59314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AF94E47-6B5E-FF4B-806B-70258273CBFE}"/>
              </a:ext>
            </a:extLst>
          </p:cNvPr>
          <p:cNvSpPr txBox="1"/>
          <p:nvPr/>
        </p:nvSpPr>
        <p:spPr>
          <a:xfrm>
            <a:off x="1329562" y="2650498"/>
            <a:ext cx="4525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update </a:t>
            </a:r>
            <a:r>
              <a:rPr lang="ko-KR" altLang="en-US" b="1" dirty="0">
                <a:solidFill>
                  <a:schemeClr val="bg1"/>
                </a:solidFill>
              </a:rPr>
              <a:t>클릭 시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진행상황 수정 가능</a:t>
            </a:r>
          </a:p>
        </p:txBody>
      </p:sp>
    </p:spTree>
    <p:extLst>
      <p:ext uri="{BB962C8B-B14F-4D97-AF65-F5344CB8AC3E}">
        <p14:creationId xmlns:p14="http://schemas.microsoft.com/office/powerpoint/2010/main" val="860159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3F9BDF-8790-4328-9170-5E793D100A74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Developer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7C3A05D-8326-47B6-B569-69680CA7D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732" y="950272"/>
            <a:ext cx="4226398" cy="53934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AB63DA7-40E7-3249-9FC3-57C293486D09}"/>
              </a:ext>
            </a:extLst>
          </p:cNvPr>
          <p:cNvSpPr txBox="1"/>
          <p:nvPr/>
        </p:nvSpPr>
        <p:spPr>
          <a:xfrm>
            <a:off x="1640566" y="2939824"/>
            <a:ext cx="4525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진행 상황 수정 창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진행상황 </a:t>
            </a:r>
            <a:r>
              <a:rPr lang="en-US" altLang="ko-KR" b="1" dirty="0">
                <a:solidFill>
                  <a:schemeClr val="bg1"/>
                </a:solidFill>
              </a:rPr>
              <a:t>0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-10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으로</a:t>
            </a:r>
            <a:r>
              <a:rPr lang="ko-KR" altLang="en-US" b="1" dirty="0">
                <a:solidFill>
                  <a:schemeClr val="bg1"/>
                </a:solidFill>
              </a:rPr>
              <a:t> 입력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606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F16C86-4546-4BBD-A7E8-91C7FD1F65CE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Developer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2DC8B4A3-D0C2-445E-A960-27A365F37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17" y="853088"/>
            <a:ext cx="8280000" cy="572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84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0963" y="1924146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3196B17-BD75-CC4C-96BC-202A39ABF26A}"/>
              </a:ext>
            </a:extLst>
          </p:cNvPr>
          <p:cNvSpPr/>
          <p:nvPr/>
        </p:nvSpPr>
        <p:spPr>
          <a:xfrm>
            <a:off x="714763" y="129209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D95464-7E14-C24D-881D-1C397F48C9CD}"/>
              </a:ext>
            </a:extLst>
          </p:cNvPr>
          <p:cNvSpPr txBox="1"/>
          <p:nvPr/>
        </p:nvSpPr>
        <p:spPr>
          <a:xfrm>
            <a:off x="945796" y="192864"/>
            <a:ext cx="47125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프로그램 개발 목적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FCF81302-FDBE-CF4A-8B5E-764A2687D6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67" y="2547423"/>
            <a:ext cx="4130336" cy="238288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BBA7511-C0B0-7A49-8B52-B5B887DB923E}"/>
              </a:ext>
            </a:extLst>
          </p:cNvPr>
          <p:cNvSpPr txBox="1"/>
          <p:nvPr/>
        </p:nvSpPr>
        <p:spPr>
          <a:xfrm>
            <a:off x="4678214" y="2676663"/>
            <a:ext cx="51458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기업의 목적을 달성하기 위한 일련의 활동을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한정된 자원을 이용하여 효율적으로 수행할 수 있도록 도와주는 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Application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의 집합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즉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,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ERP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는 기업 활동의 매끄러운 진행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기업 자원의 효율적인 관리를 지원할 수 있는 도구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57A681-7D5A-434A-B0AA-A65158D87B8A}"/>
              </a:ext>
            </a:extLst>
          </p:cNvPr>
          <p:cNvSpPr txBox="1"/>
          <p:nvPr/>
        </p:nvSpPr>
        <p:spPr>
          <a:xfrm>
            <a:off x="1135640" y="1258611"/>
            <a:ext cx="4843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i="1" dirty="0">
                <a:solidFill>
                  <a:prstClr val="white"/>
                </a:solidFill>
              </a:rPr>
              <a:t>what is it ERP?</a:t>
            </a:r>
            <a:endParaRPr kumimoji="1" lang="ko-KR" altLang="en-US" sz="4000" b="1" i="1" dirty="0">
              <a:solidFill>
                <a:prstClr val="white"/>
              </a:solidFill>
            </a:endParaRPr>
          </a:p>
          <a:p>
            <a:pPr lvl="0">
              <a:defRPr/>
            </a:pPr>
            <a:endParaRPr kumimoji="1" lang="ko-KR" altLang="en-US" sz="4000" b="1" i="1" dirty="0">
              <a:solidFill>
                <a:prstClr val="white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A256453-DCA7-4F79-B4C6-7039E381A6BB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6E5024-905C-49D1-A5DB-D1CE9F084A46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63FF33-24D4-486E-BCA9-643ABAC7EB80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420C71-C3FB-4B88-B674-083D0E0A869C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FFD04FF-A9E3-4CD4-A869-9D2C4B2CBC5E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F7EC228-8442-45B3-BA80-0355F5DA918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230B92A-2B0E-40D8-9C20-49ED553F3D2C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287759C-7FDF-472B-88A9-0A28479A4767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4025CC-D85E-45C1-A244-B6A84CC66F0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719D6B-AC1B-4BC2-95F7-7C41F0F3160B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FD1FC6B-32A7-4F0F-88B8-BEDAD9D9A54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7E324E-9621-4B4B-83B5-3FBB9CA4C445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D41E81-BA51-4C90-9A27-BE9FD1BC1CC0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2FD6B84-2DB1-4AF3-8604-FD8960336166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0841E9C-6A88-4239-A087-2E54C5E7A1A8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943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89E4E3-0618-4262-BC26-14FF71F9DCC5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Developer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5953C5FE-D0B5-4A26-A58A-EA34FF123B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1" b="9932"/>
          <a:stretch/>
        </p:blipFill>
        <p:spPr>
          <a:xfrm>
            <a:off x="5974648" y="947729"/>
            <a:ext cx="3707716" cy="54812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9113BC-8A11-DF42-A4D1-26F453979CA8}"/>
              </a:ext>
            </a:extLst>
          </p:cNvPr>
          <p:cNvSpPr txBox="1"/>
          <p:nvPr/>
        </p:nvSpPr>
        <p:spPr>
          <a:xfrm>
            <a:off x="1378144" y="2504086"/>
            <a:ext cx="4134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요구 사항 및 업데이트 로그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입력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  <a:r>
              <a:rPr lang="ko-KR" altLang="en-US" b="1" dirty="0">
                <a:solidFill>
                  <a:schemeClr val="bg1"/>
                </a:solidFill>
              </a:rPr>
              <a:t> 수정 후 </a:t>
            </a:r>
            <a:r>
              <a:rPr lang="en-US" altLang="ko-KR" b="1" dirty="0">
                <a:solidFill>
                  <a:schemeClr val="bg1"/>
                </a:solidFill>
              </a:rPr>
              <a:t>ADD</a:t>
            </a:r>
            <a:r>
              <a:rPr lang="ko-KR" altLang="en-US" b="1" dirty="0">
                <a:solidFill>
                  <a:schemeClr val="bg1"/>
                </a:solidFill>
              </a:rPr>
              <a:t> 클릭으로 저장</a:t>
            </a:r>
          </a:p>
        </p:txBody>
      </p:sp>
    </p:spTree>
    <p:extLst>
      <p:ext uri="{BB962C8B-B14F-4D97-AF65-F5344CB8AC3E}">
        <p14:creationId xmlns:p14="http://schemas.microsoft.com/office/powerpoint/2010/main" val="275078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549D2A-A401-457C-B614-13BF8540119A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Developer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744CD2E-2441-4743-9CD3-5B5E08809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34" y="778119"/>
            <a:ext cx="4534366" cy="59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45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620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CD0031-D66F-40D9-9BFD-380890F5B28C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Personnel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 descr="모니터, 텍스트이(가) 표시된 사진&#10;&#10;자동 생성된 설명">
            <a:extLst>
              <a:ext uri="{FF2B5EF4-FFF2-40B4-BE49-F238E27FC236}">
                <a16:creationId xmlns:a16="http://schemas.microsoft.com/office/drawing/2014/main" id="{1067C17F-7E8A-4333-A75F-58261621F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929" y="978983"/>
            <a:ext cx="4821972" cy="54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73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66420" y="4384564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D7EF98-EE76-4746-855F-01C1C8EC3F91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Personnel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36D90B5-CDA6-4CF3-A11C-F6F72AEBC7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30" y="1168271"/>
            <a:ext cx="9203374" cy="4696536"/>
          </a:xfrm>
          <a:prstGeom prst="rect">
            <a:avLst/>
          </a:prstGeom>
        </p:spPr>
      </p:pic>
      <p:cxnSp>
        <p:nvCxnSpPr>
          <p:cNvPr id="53" name="직선 연결선 27">
            <a:extLst>
              <a:ext uri="{FF2B5EF4-FFF2-40B4-BE49-F238E27FC236}">
                <a16:creationId xmlns:a16="http://schemas.microsoft.com/office/drawing/2014/main" id="{4E977ABF-7523-BC44-A44C-B6375D44FA10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D49DE90-B11F-124E-B884-A930EF4DD8E4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2A9F109-0AD5-9449-9573-F57219F2C0C3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E3EC0F-7E20-6942-A529-7ABD65809B3D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A26EE4E-A424-4D4E-8915-239BE47EB915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DC1D1F5-830C-8345-9CF3-B4FD4BB4FF69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C1D3B9A-0FC6-4049-A675-D4E0F15CBEC1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EBA9C15B-246F-3640-8C08-9D56331D3391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1D90174-40E8-8A4E-A539-3EAC77555EB4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B3E2430-06F8-5743-A3C0-FAFB997EE28B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E40CD1B-DD6C-4C48-A949-C629A8ACBD40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7863BC7-E92C-F64C-B744-9A4C0693ECB8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90B383-FA7B-9E4F-A1F2-A4BD89E406FE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7442348-9CAF-7E4B-86D0-9446CA8CB27E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6A42B23-9AE1-5047-9E65-AF0029C3C19B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733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60898" y="4369813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C691C9-1FA5-402C-AE45-A0C069D22CC7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Personnel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A74ECEC-E339-42F6-B57B-05DE573A32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8" y="867681"/>
            <a:ext cx="8237052" cy="5698506"/>
          </a:xfrm>
          <a:prstGeom prst="rect">
            <a:avLst/>
          </a:prstGeom>
        </p:spPr>
      </p:pic>
      <p:cxnSp>
        <p:nvCxnSpPr>
          <p:cNvPr id="24" name="직선 연결선 27">
            <a:extLst>
              <a:ext uri="{FF2B5EF4-FFF2-40B4-BE49-F238E27FC236}">
                <a16:creationId xmlns:a16="http://schemas.microsoft.com/office/drawing/2014/main" id="{51ED24DF-6AB5-174F-85FF-C7382E42C3B7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1D205B8-9FC0-964F-9C1A-061D71DC84C7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060C4F-E6CF-7B45-9F74-0EB2A6E4F8BF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CF5D9A-8074-E345-AD48-BDC9D9693285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90B7DF8-48F3-C04B-8E44-A4A0D98062EF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F698495-14F6-E94E-8B18-3049B4A9B5BE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E8F6C9B-05DA-D345-8574-25842A02227A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9490500-52CC-4544-A477-C0B545CCBD26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B78F7D3-C475-934F-AC95-320ED8792CA5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8F856A-A7B3-DE42-8634-B40FABDA8219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E338128-8F51-7949-9D47-10705AF39D57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EE0D30D-E3DE-C14D-832C-1A0D63F5E0BD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AA463E-1697-C946-ABF0-E04A00458513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11A380F-D0B0-8044-97EF-C99DFAD008A1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27C5073-A9C8-5844-B509-255C3843B7A8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906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43545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AC6C56-5C8A-4565-A088-A45075E36C9D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Personnel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2686759-B7ED-47FF-B038-748D598D1D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32" y="911795"/>
            <a:ext cx="8155170" cy="5641860"/>
          </a:xfrm>
          <a:prstGeom prst="rect">
            <a:avLst/>
          </a:prstGeom>
        </p:spPr>
      </p:pic>
      <p:cxnSp>
        <p:nvCxnSpPr>
          <p:cNvPr id="24" name="직선 연결선 27">
            <a:extLst>
              <a:ext uri="{FF2B5EF4-FFF2-40B4-BE49-F238E27FC236}">
                <a16:creationId xmlns:a16="http://schemas.microsoft.com/office/drawing/2014/main" id="{8D2A22E8-5AA9-5F40-9932-EECB933890ED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FB996BE-5EFD-4044-B9EE-FF10ED782C51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7FBAFC-0AA6-084E-9074-D581A4F698F7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B2177-9BFF-9344-A913-7AD8C3F0C94E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1386F5D-DA19-784D-8ABC-7B6E93318324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1583759-5A1E-5E45-A1D8-EA1587B0230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FAB0560-F021-744B-A504-5B87F5C99C70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1DDB836-FF5F-9B47-BBB0-5975675F548C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48894A-4F86-E345-961E-A93DBB3889A1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CE6EB3-D377-414A-9D6D-4D94F111B3A9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81E6060-C683-4F4D-A098-4BF977B7C2C4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630234-B575-D345-8BB4-50487F509982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678291-EE29-8349-AECC-84671D7E2D5E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2F3ACBD-10C2-BC45-A092-D4BB2AB315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2E0EA69-A570-234F-926A-EE030F6FA728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228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EEBDFC-4381-4969-BD7C-5552800F674C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Personnel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EBB625A-CACE-488F-B2E6-27FEE54425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13" y="886374"/>
            <a:ext cx="8206008" cy="5677030"/>
          </a:xfrm>
          <a:prstGeom prst="rect">
            <a:avLst/>
          </a:prstGeom>
        </p:spPr>
      </p:pic>
      <p:sp>
        <p:nvSpPr>
          <p:cNvPr id="24" name="이등변 삼각형 39">
            <a:extLst>
              <a:ext uri="{FF2B5EF4-FFF2-40B4-BE49-F238E27FC236}">
                <a16:creationId xmlns:a16="http://schemas.microsoft.com/office/drawing/2014/main" id="{E178FB22-2AB4-4EB9-9E16-0898C8A87E04}"/>
              </a:ext>
            </a:extLst>
          </p:cNvPr>
          <p:cNvSpPr/>
          <p:nvPr/>
        </p:nvSpPr>
        <p:spPr>
          <a:xfrm rot="5400000">
            <a:off x="10148095" y="43545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5" name="직선 연결선 27">
            <a:extLst>
              <a:ext uri="{FF2B5EF4-FFF2-40B4-BE49-F238E27FC236}">
                <a16:creationId xmlns:a16="http://schemas.microsoft.com/office/drawing/2014/main" id="{8AAA3A2D-53C9-49F9-B385-B175A15D671F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02F99DA-1083-4C4E-A0FD-3514CA99E793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F87D78-82E2-42C2-8487-93D83BFDA63A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78ED46-DD2D-4825-9966-009BC6998C98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2BE3387-A618-4492-BA2F-B696F978536A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8A759D3-7C5E-4EF6-9AB0-0489F281AF2A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990502B-23C3-4056-93C1-84059B6DC13D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CE77509-86B2-440F-A3A7-28500DAA1736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F9A028-899E-4951-90E0-44C606E0C7F4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1947AD-8937-4333-938D-63D7EED70CF0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880D39F-031C-4B7D-882C-7A6D164EB9FE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B1937F-89D0-4233-A04B-12D5821FE7AE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91206A9-37C3-4EE8-9B7C-C790FEC14EA4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4E005E6-E377-4ABC-AD69-CBBAAD24A6EF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B039C37E-4EFE-434F-9F78-AFE65C119614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20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714BE9-F14C-4921-A751-9BFFA49DC9EA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Personnel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8FDE79D-6869-409F-A5A7-4219B7C36F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18" y="853088"/>
            <a:ext cx="8220756" cy="5687232"/>
          </a:xfrm>
          <a:prstGeom prst="rect">
            <a:avLst/>
          </a:prstGeom>
        </p:spPr>
      </p:pic>
      <p:sp>
        <p:nvSpPr>
          <p:cNvPr id="24" name="이등변 삼각형 39">
            <a:extLst>
              <a:ext uri="{FF2B5EF4-FFF2-40B4-BE49-F238E27FC236}">
                <a16:creationId xmlns:a16="http://schemas.microsoft.com/office/drawing/2014/main" id="{C80F0612-7CF8-4DC9-AA02-19CEB0931D59}"/>
              </a:ext>
            </a:extLst>
          </p:cNvPr>
          <p:cNvSpPr/>
          <p:nvPr/>
        </p:nvSpPr>
        <p:spPr>
          <a:xfrm rot="5400000">
            <a:off x="10148095" y="43545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5" name="직선 연결선 27">
            <a:extLst>
              <a:ext uri="{FF2B5EF4-FFF2-40B4-BE49-F238E27FC236}">
                <a16:creationId xmlns:a16="http://schemas.microsoft.com/office/drawing/2014/main" id="{A4CA8FF7-EE19-4376-B22F-60D1840B16CD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0A4CF0E-AFBC-4374-A286-F09F3C33FCD1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BEAD40-EAAC-4B07-9686-9DBF98C6A09F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4C40C1-855B-4362-ACA2-8CC645D2AC4F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899AAF6-F075-4FEE-A02F-CBBB53DD4706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1718089-3737-441A-9565-229FAF0BF4B6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9AC3CDC-1B2A-4503-B4B8-47760CEB99A1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D54AF5E-ADE5-4991-985E-50DED80D1BE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FEFB87-EFD2-4F49-8509-878043134587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59A404-8E9A-4C6D-83E5-4B384AB72684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3C2CB3A-A23A-454F-8831-EBCFA97463ED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822E85-5A75-4D09-ACDB-5D8D220A64F3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559E168-53D2-4BB6-B1E4-BA557D822E1B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030C56A-6786-450D-973A-8409256FFD7E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F5FFE37-6335-426F-9384-C23932A686D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052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46A04D-28DE-4BC5-875C-9EE30033642E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Personnel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8ECB77B-8773-458D-8D40-F8524B9380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244" y="801482"/>
            <a:ext cx="5779346" cy="5816346"/>
          </a:xfrm>
          <a:prstGeom prst="rect">
            <a:avLst/>
          </a:prstGeom>
        </p:spPr>
      </p:pic>
      <p:sp>
        <p:nvSpPr>
          <p:cNvPr id="24" name="이등변 삼각형 39">
            <a:extLst>
              <a:ext uri="{FF2B5EF4-FFF2-40B4-BE49-F238E27FC236}">
                <a16:creationId xmlns:a16="http://schemas.microsoft.com/office/drawing/2014/main" id="{8AC20EC5-7C7D-40BF-86C5-05B8C7F4F99E}"/>
              </a:ext>
            </a:extLst>
          </p:cNvPr>
          <p:cNvSpPr/>
          <p:nvPr/>
        </p:nvSpPr>
        <p:spPr>
          <a:xfrm rot="5400000">
            <a:off x="10148095" y="43545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5" name="직선 연결선 27">
            <a:extLst>
              <a:ext uri="{FF2B5EF4-FFF2-40B4-BE49-F238E27FC236}">
                <a16:creationId xmlns:a16="http://schemas.microsoft.com/office/drawing/2014/main" id="{359AEA22-FAAF-464D-89CA-7CD419B1B5BB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A572FC8-A232-4A8A-8E33-784DB0B654FC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D92045-242D-4F22-825C-685EDC54CB0B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9C6147-C7AC-459C-B4DA-0BD4C2A93D9D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A53C516-D0C6-4027-AFCF-BDBB6FCF435C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50347B2-DB2B-4957-83AB-2B6FDCB3729F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3DE7365-418C-4C5E-A69E-3ABE2D6C5BA4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8427261-DD8F-44AA-BD84-A94847C41907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51D93FA-5E67-42D8-9577-C3B68A1EF9E6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E77CD87-B1A4-4803-8FE3-F43C50EB8776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0307306-1C8B-4B93-A155-0EF8B7A3742A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23CBC0-891F-4C96-B134-1DF116CEE1E4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C029B10-6DD0-4E95-9EDE-7F502D31A280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CA37BA4-034F-4906-ADF0-E913BE9A8FDB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895BE1B-F97B-4E9F-A71A-A965621E6132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48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DC9909-88E6-49C1-BC2B-4BA9B2E4F795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Personnel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0D961C7-7070-4D7E-9639-65656B078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576" y="1361944"/>
            <a:ext cx="7489896" cy="4570106"/>
          </a:xfrm>
          <a:prstGeom prst="rect">
            <a:avLst/>
          </a:prstGeom>
        </p:spPr>
      </p:pic>
      <p:sp>
        <p:nvSpPr>
          <p:cNvPr id="24" name="이등변 삼각형 39">
            <a:extLst>
              <a:ext uri="{FF2B5EF4-FFF2-40B4-BE49-F238E27FC236}">
                <a16:creationId xmlns:a16="http://schemas.microsoft.com/office/drawing/2014/main" id="{88AE80D5-DD1F-4139-B437-21AB2D3208A5}"/>
              </a:ext>
            </a:extLst>
          </p:cNvPr>
          <p:cNvSpPr/>
          <p:nvPr/>
        </p:nvSpPr>
        <p:spPr>
          <a:xfrm rot="5400000">
            <a:off x="10148095" y="43545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5" name="직선 연결선 27">
            <a:extLst>
              <a:ext uri="{FF2B5EF4-FFF2-40B4-BE49-F238E27FC236}">
                <a16:creationId xmlns:a16="http://schemas.microsoft.com/office/drawing/2014/main" id="{AABF17C5-E76A-46A6-9E31-8ACE0F0DEB73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5AC96E8-1462-452B-AAE8-8640EF501A2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D6269C-3599-4721-A8B8-89BD08104ABD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A004A2-1BA0-4F4B-AEC5-F8B99397716C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46D9657-3603-4E6D-9575-04C6446A1D2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242CDDA-7F0D-473E-9E9D-BF4E2BFE305A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00AAB37-7AFD-4F55-85EA-34DB95158996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C57C03A-CE81-4B86-AC0C-92612D48ECDC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532B36-FCFF-42C9-B2E3-4A610BDBA4C1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89E7EA-6CE8-4BD0-8CBE-E3133DB88D86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0CB58A3-B4E6-45CE-BFBE-A041432BF6D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FFF502-0230-4FC3-9E6F-310EACD0ECF1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7A1C0D-1DFE-4310-9D51-E0C3574CDB9A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B6F9E51-998D-4E71-BE3F-D16B5F1A7893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2A57DCA-8C50-4F77-BD70-E68E27469949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50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0963" y="1924146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3196B17-BD75-CC4C-96BC-202A39ABF26A}"/>
              </a:ext>
            </a:extLst>
          </p:cNvPr>
          <p:cNvSpPr/>
          <p:nvPr/>
        </p:nvSpPr>
        <p:spPr>
          <a:xfrm>
            <a:off x="714763" y="129209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D95464-7E14-C24D-881D-1C397F48C9CD}"/>
              </a:ext>
            </a:extLst>
          </p:cNvPr>
          <p:cNvSpPr txBox="1"/>
          <p:nvPr/>
        </p:nvSpPr>
        <p:spPr>
          <a:xfrm>
            <a:off x="945796" y="192864"/>
            <a:ext cx="47125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프로그램 개발 목적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BBA7511-C0B0-7A49-8B52-B5B887DB923E}"/>
              </a:ext>
            </a:extLst>
          </p:cNvPr>
          <p:cNvSpPr txBox="1"/>
          <p:nvPr/>
        </p:nvSpPr>
        <p:spPr>
          <a:xfrm>
            <a:off x="4125916" y="2373613"/>
            <a:ext cx="58934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시스템 표준화를 통한 데이터 일관성유지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개방형 정보시스템 구성으로 자율성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유연성 최적화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부서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인력 관리의 효율화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계획 생산체제의 구축 및 생산실적 관리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외주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프로그램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관리 능력의 향상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사용하기 쉬운 정보환경 제공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23F721-AC9F-5942-B091-2FFB4E0081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9" y="2432988"/>
            <a:ext cx="3098394" cy="31425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71CBF1-01A0-C94B-AA0E-9A122B66E09E}"/>
              </a:ext>
            </a:extLst>
          </p:cNvPr>
          <p:cNvSpPr txBox="1"/>
          <p:nvPr/>
        </p:nvSpPr>
        <p:spPr>
          <a:xfrm>
            <a:off x="1135640" y="1258611"/>
            <a:ext cx="4843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i="1" dirty="0">
                <a:solidFill>
                  <a:prstClr val="white"/>
                </a:solidFill>
              </a:rPr>
              <a:t>what is Purpose?</a:t>
            </a:r>
            <a:endParaRPr kumimoji="1" lang="ko-KR" altLang="en-US" sz="4000" b="1" i="1" dirty="0">
              <a:solidFill>
                <a:prstClr val="white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40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0128E17-E6E4-4421-A00D-255F43162CD0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BBF2637-7045-44B1-9544-7213CF2AA672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054337-326F-49CE-B879-58ED5E99425B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36074-3333-41EF-822D-F3A2CA38747C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9A63B69-9655-4D8B-9773-ED479D8471A3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892ED4-11DD-4112-865A-AC8951003879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4F96A96-B6C8-4F54-A90D-CD35D1F37D05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A2AE02C-67EA-402E-80B0-57758FBF357D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BB28F1-1532-4728-8968-1BB6EDEC709C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C72A2E-E024-471C-947A-BEA3DA203082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C86C20B-EFBE-4F48-8D9D-803BE5CB7355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C82EDE8-07B2-46D0-8F3D-9C5C444B259F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745CD2-276F-4EDA-95F4-B87D71AFCFD6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69DE0BE-0DBA-4E59-85A7-5E8D3B8D22B4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E394287-60E3-4AA0-BCBF-A1763D6F78A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606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0AF059-431D-494E-99CD-82552C2B63F6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Personnel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BBA0DAE-BA26-45A5-8777-CC2901DFDD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46" y="988183"/>
            <a:ext cx="8004402" cy="5537556"/>
          </a:xfrm>
          <a:prstGeom prst="rect">
            <a:avLst/>
          </a:prstGeom>
        </p:spPr>
      </p:pic>
      <p:sp>
        <p:nvSpPr>
          <p:cNvPr id="24" name="이등변 삼각형 39">
            <a:extLst>
              <a:ext uri="{FF2B5EF4-FFF2-40B4-BE49-F238E27FC236}">
                <a16:creationId xmlns:a16="http://schemas.microsoft.com/office/drawing/2014/main" id="{28124F35-A2DB-4BE9-84D1-60CFA2D1C948}"/>
              </a:ext>
            </a:extLst>
          </p:cNvPr>
          <p:cNvSpPr/>
          <p:nvPr/>
        </p:nvSpPr>
        <p:spPr>
          <a:xfrm rot="5400000">
            <a:off x="10148095" y="43545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5" name="직선 연결선 27">
            <a:extLst>
              <a:ext uri="{FF2B5EF4-FFF2-40B4-BE49-F238E27FC236}">
                <a16:creationId xmlns:a16="http://schemas.microsoft.com/office/drawing/2014/main" id="{104E97F4-6CBC-46EC-8607-32FD3D176483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6704F0-171F-4B8A-8DEA-32971F2C759C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26F95D-355D-4093-AB45-2E7F8F576AA9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F19D49-CCCA-44D2-BA69-7574A99AE28D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2C1AA05-AFDB-4209-8B10-B4F4E6323279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600423-CBEB-47F0-94DA-F15D8F1B03BB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7E5B3C9-4D4C-4390-95B9-F01C56828FDB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C0233D1-58CC-4CD2-8D2F-B521FE8B416C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C271EB-34B4-4F74-B8EA-C34C45CB1C5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ACBC1C-1CEC-4905-B442-2F256012A2D8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144159C-B1DB-4463-90D6-B3E1FE32CB3C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A2B1E64-E854-421F-9B36-AB193CB4142A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E5CC62-15B7-42F4-8FB6-0FE2F5AE1C75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F9C20C1-4CFD-4934-A026-E28FC57A03E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94E8544-7ED9-4DF6-A9DC-3F36E0CECD6F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5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0234C0-7853-4AF1-A2D8-1A5B4F35459A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Personnel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12524C9-3001-4B75-8C46-647562E05D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553" y="914328"/>
            <a:ext cx="5689828" cy="5726256"/>
          </a:xfrm>
          <a:prstGeom prst="rect">
            <a:avLst/>
          </a:prstGeom>
        </p:spPr>
      </p:pic>
      <p:sp>
        <p:nvSpPr>
          <p:cNvPr id="24" name="이등변 삼각형 39">
            <a:extLst>
              <a:ext uri="{FF2B5EF4-FFF2-40B4-BE49-F238E27FC236}">
                <a16:creationId xmlns:a16="http://schemas.microsoft.com/office/drawing/2014/main" id="{36A0C72F-5F7C-4C89-8993-11FDE844239B}"/>
              </a:ext>
            </a:extLst>
          </p:cNvPr>
          <p:cNvSpPr/>
          <p:nvPr/>
        </p:nvSpPr>
        <p:spPr>
          <a:xfrm rot="5400000">
            <a:off x="10148095" y="43545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5" name="직선 연결선 27">
            <a:extLst>
              <a:ext uri="{FF2B5EF4-FFF2-40B4-BE49-F238E27FC236}">
                <a16:creationId xmlns:a16="http://schemas.microsoft.com/office/drawing/2014/main" id="{5271C96E-633B-4870-BC73-18F2199ACA4F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5C4ABC4-12A8-440F-8F88-25DED7F5FAA3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4ABC16-50CB-4AF8-9F95-8A671B4DFF37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E9910B-13F5-4AC2-88F1-DF67F7AEBA4E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71A39C5-A4AB-4936-97E3-1579A6387BCA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DBD2FA7-DD67-4AB3-AC8C-D49A1728458A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686E917-43B7-4DDC-B576-AA21209D846D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255ADF3-26F2-4CA0-B841-43E69B3B42BC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870F52-AEAD-4D0F-B89C-BC2B1F74F6CE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25FB7E-F6F9-4C9C-8748-BA031994C62A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F5EE83E-3113-4D2F-8E83-B6B5DD383140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C17093-3E1F-47EE-BBF0-F10921351A31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E26EB9-7D66-4A93-845B-AD9B4A91785A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C28F560-45AA-4D6F-BB92-E73F704FDD40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35F7DC9-272D-4416-86D5-9ADD84023AE0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0C65A6-95F0-CE4F-9F21-9D41B67A51DF}"/>
              </a:ext>
            </a:extLst>
          </p:cNvPr>
          <p:cNvSpPr txBox="1"/>
          <p:nvPr/>
        </p:nvSpPr>
        <p:spPr>
          <a:xfrm>
            <a:off x="1073935" y="2443422"/>
            <a:ext cx="3451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급여 정보 관리 창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정보 수정 및 저장 기능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17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3012F7-F1D0-4DFC-A6A6-832B91A3F1C1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Personnel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82442CB-8FD6-49ED-ADDE-C720C139DD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454" y="913282"/>
            <a:ext cx="4759374" cy="5728348"/>
          </a:xfrm>
          <a:prstGeom prst="rect">
            <a:avLst/>
          </a:prstGeom>
        </p:spPr>
      </p:pic>
      <p:sp>
        <p:nvSpPr>
          <p:cNvPr id="24" name="이등변 삼각형 39">
            <a:extLst>
              <a:ext uri="{FF2B5EF4-FFF2-40B4-BE49-F238E27FC236}">
                <a16:creationId xmlns:a16="http://schemas.microsoft.com/office/drawing/2014/main" id="{8617119D-2B6C-4FAC-AEBB-20FA99C61AD7}"/>
              </a:ext>
            </a:extLst>
          </p:cNvPr>
          <p:cNvSpPr/>
          <p:nvPr/>
        </p:nvSpPr>
        <p:spPr>
          <a:xfrm rot="5400000">
            <a:off x="10148095" y="43545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5" name="직선 연결선 27">
            <a:extLst>
              <a:ext uri="{FF2B5EF4-FFF2-40B4-BE49-F238E27FC236}">
                <a16:creationId xmlns:a16="http://schemas.microsoft.com/office/drawing/2014/main" id="{A39EEDE8-A03A-473E-BB5B-D45DD34E7B20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4F32CCA-A9BD-4206-9D9D-E43C9E30271A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BA9C7E-DBB5-46E6-8A7C-4AE6CAB112C6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49F78E-3F24-41C6-B601-9C6862270CF0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BE02E3-4D17-4EB5-8565-FCF2F0E834DE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40938B5-4E16-4C2B-B54B-33C117B49C65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78B351C-0E32-4A10-96DF-F38C9C148C8A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E5B7712-B24D-4DEE-8039-75210A794AB8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C5E3AA-08CF-480D-ADDD-FD245549EC81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7BA162-9D1F-49AC-8B42-AA54CAFFFC4B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F856AD4-E60B-4938-81BA-B7047C2B099A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9E1489-28E9-4703-B905-BB0C906DA883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9F5011F-9E27-4556-8491-752F753629D1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A292EE6-6638-4AE2-9A71-30A247ECEDAB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88F95F0-71BF-4A76-9266-0AB4760BC53F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56E8BE-9C65-0F45-AE7B-FF966D4CE07B}"/>
              </a:ext>
            </a:extLst>
          </p:cNvPr>
          <p:cNvSpPr txBox="1"/>
          <p:nvPr/>
        </p:nvSpPr>
        <p:spPr>
          <a:xfrm>
            <a:off x="1601386" y="2833669"/>
            <a:ext cx="345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신입 사원 정보 입력 창 </a:t>
            </a:r>
          </a:p>
        </p:txBody>
      </p:sp>
    </p:spTree>
    <p:extLst>
      <p:ext uri="{BB962C8B-B14F-4D97-AF65-F5344CB8AC3E}">
        <p14:creationId xmlns:p14="http://schemas.microsoft.com/office/powerpoint/2010/main" val="4150366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6323A6-7CE5-494A-A265-501D130E0796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Personnel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4BD923F-5B06-46E3-AE24-FC693C809D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07" y="824512"/>
            <a:ext cx="8375634" cy="5794380"/>
          </a:xfrm>
          <a:prstGeom prst="rect">
            <a:avLst/>
          </a:prstGeom>
        </p:spPr>
      </p:pic>
      <p:sp>
        <p:nvSpPr>
          <p:cNvPr id="24" name="이등변 삼각형 39">
            <a:extLst>
              <a:ext uri="{FF2B5EF4-FFF2-40B4-BE49-F238E27FC236}">
                <a16:creationId xmlns:a16="http://schemas.microsoft.com/office/drawing/2014/main" id="{B80C2836-8F2D-4EF3-A303-221C393ADD77}"/>
              </a:ext>
            </a:extLst>
          </p:cNvPr>
          <p:cNvSpPr/>
          <p:nvPr/>
        </p:nvSpPr>
        <p:spPr>
          <a:xfrm rot="5400000">
            <a:off x="10148095" y="43545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5" name="직선 연결선 27">
            <a:extLst>
              <a:ext uri="{FF2B5EF4-FFF2-40B4-BE49-F238E27FC236}">
                <a16:creationId xmlns:a16="http://schemas.microsoft.com/office/drawing/2014/main" id="{F48D7BA6-6931-4E41-8260-DEB75FDED12F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243C9D4-E683-4210-A2E5-6D5BD5E8550C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AB8744-E3A5-4832-928A-9854153A98FA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DAD8D1-226F-4447-AA43-42FED4C3CDB6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884BB67-7228-434C-8CE2-C8C761F09488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AA007F5-337C-44BA-8A27-058A8429A8CC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7DA0852-8B95-4FE8-8F90-33A73499A381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D966929-DB26-4618-BE95-C53944DF0BBC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9F54EA-E032-4F2A-A446-C518C5F98CBD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8279C5-CC39-4D0D-A117-F0EBAED95C25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83A63C0-3DAF-4925-8D96-F37E8435B54A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E4DB534-2CAA-48E8-B815-80D4388B706D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0B9DAC-073D-4D6A-B93F-825CF642F6B9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8BC4D78-410E-4F48-B2E9-645DCC9A7835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6EDE972-E6AC-4B6D-B71C-3EB70C6C5F3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114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CF139-4D61-4D99-B0C4-5A184179D4AF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- Personnel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659EEF1-ABC6-4CEF-B2C9-EC176871BE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13" y="874301"/>
            <a:ext cx="8206008" cy="5677030"/>
          </a:xfrm>
          <a:prstGeom prst="rect">
            <a:avLst/>
          </a:prstGeom>
        </p:spPr>
      </p:pic>
      <p:sp>
        <p:nvSpPr>
          <p:cNvPr id="24" name="이등변 삼각형 39">
            <a:extLst>
              <a:ext uri="{FF2B5EF4-FFF2-40B4-BE49-F238E27FC236}">
                <a16:creationId xmlns:a16="http://schemas.microsoft.com/office/drawing/2014/main" id="{6439427E-FFBF-43DC-8E65-BED5A8B59AC5}"/>
              </a:ext>
            </a:extLst>
          </p:cNvPr>
          <p:cNvSpPr/>
          <p:nvPr/>
        </p:nvSpPr>
        <p:spPr>
          <a:xfrm rot="5400000">
            <a:off x="10148095" y="43545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5" name="직선 연결선 27">
            <a:extLst>
              <a:ext uri="{FF2B5EF4-FFF2-40B4-BE49-F238E27FC236}">
                <a16:creationId xmlns:a16="http://schemas.microsoft.com/office/drawing/2014/main" id="{8FE92436-3417-4C98-A282-BD7F181E6E78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316B9E-19C1-4834-A29A-41B58A15AE7C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8B034E-33EB-413F-87D1-14D933FD4F47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EC31F1-8694-4385-B197-515F2D9C3DF5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C386330-2BCF-4D43-AC16-85696D938EF9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C7F4DE6-1955-4A90-B580-AFCD8EB4D399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63F8D43-D568-4AB8-B43C-8F8121D40BC5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A3EB0CA-7B51-4FD2-8F5D-3D8AAF303FA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3D5E46-43CF-4E98-9584-2695DC63985F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B4B6DB-3E9B-434C-B815-CF553B2C4F6F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8CB46B-0DCB-4AC7-B6FE-1C091ECB7710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F303C1-3E5A-4BE4-B5F8-EC193C1808D4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5E7EB82-CC4B-45C0-8942-E7A70B6605EE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3E9E2FC-D400-46E4-942A-755DBCA87515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D4AB08B-73C1-45CD-A4AF-60951CFA60CE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CF139-4D61-4D99-B0C4-5A184179D4AF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– Admin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4" name="이등변 삼각형 39">
            <a:extLst>
              <a:ext uri="{FF2B5EF4-FFF2-40B4-BE49-F238E27FC236}">
                <a16:creationId xmlns:a16="http://schemas.microsoft.com/office/drawing/2014/main" id="{6439427E-FFBF-43DC-8E65-BED5A8B59AC5}"/>
              </a:ext>
            </a:extLst>
          </p:cNvPr>
          <p:cNvSpPr/>
          <p:nvPr/>
        </p:nvSpPr>
        <p:spPr>
          <a:xfrm rot="5400000">
            <a:off x="10148095" y="43545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5" name="직선 연결선 27">
            <a:extLst>
              <a:ext uri="{FF2B5EF4-FFF2-40B4-BE49-F238E27FC236}">
                <a16:creationId xmlns:a16="http://schemas.microsoft.com/office/drawing/2014/main" id="{8FE92436-3417-4C98-A282-BD7F181E6E78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316B9E-19C1-4834-A29A-41B58A15AE7C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8B034E-33EB-413F-87D1-14D933FD4F47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EC31F1-8694-4385-B197-515F2D9C3DF5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C386330-2BCF-4D43-AC16-85696D938EF9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C7F4DE6-1955-4A90-B580-AFCD8EB4D399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63F8D43-D568-4AB8-B43C-8F8121D40BC5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A3EB0CA-7B51-4FD2-8F5D-3D8AAF303FA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3D5E46-43CF-4E98-9584-2695DC63985F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B4B6DB-3E9B-434C-B815-CF553B2C4F6F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8CB46B-0DCB-4AC7-B6FE-1C091ECB7710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F303C1-3E5A-4BE4-B5F8-EC193C1808D4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5E7EB82-CC4B-45C0-8942-E7A70B6605EE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3E9E2FC-D400-46E4-942A-755DBCA87515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D4AB08B-73C1-45CD-A4AF-60951CFA60CE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36F0E4F-9842-453F-9029-0B43690C4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81" y="719625"/>
            <a:ext cx="8640000" cy="59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9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CF139-4D61-4D99-B0C4-5A184179D4AF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– Admin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4" name="이등변 삼각형 39">
            <a:extLst>
              <a:ext uri="{FF2B5EF4-FFF2-40B4-BE49-F238E27FC236}">
                <a16:creationId xmlns:a16="http://schemas.microsoft.com/office/drawing/2014/main" id="{6439427E-FFBF-43DC-8E65-BED5A8B59AC5}"/>
              </a:ext>
            </a:extLst>
          </p:cNvPr>
          <p:cNvSpPr/>
          <p:nvPr/>
        </p:nvSpPr>
        <p:spPr>
          <a:xfrm rot="5400000">
            <a:off x="10148095" y="43545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5" name="직선 연결선 27">
            <a:extLst>
              <a:ext uri="{FF2B5EF4-FFF2-40B4-BE49-F238E27FC236}">
                <a16:creationId xmlns:a16="http://schemas.microsoft.com/office/drawing/2014/main" id="{8FE92436-3417-4C98-A282-BD7F181E6E78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316B9E-19C1-4834-A29A-41B58A15AE7C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8B034E-33EB-413F-87D1-14D933FD4F47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EC31F1-8694-4385-B197-515F2D9C3DF5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C386330-2BCF-4D43-AC16-85696D938EF9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C7F4DE6-1955-4A90-B580-AFCD8EB4D399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63F8D43-D568-4AB8-B43C-8F8121D40BC5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A3EB0CA-7B51-4FD2-8F5D-3D8AAF303FA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3D5E46-43CF-4E98-9584-2695DC63985F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B4B6DB-3E9B-434C-B815-CF553B2C4F6F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8CB46B-0DCB-4AC7-B6FE-1C091ECB7710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F303C1-3E5A-4BE4-B5F8-EC193C1808D4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5E7EB82-CC4B-45C0-8942-E7A70B6605EE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3E9E2FC-D400-46E4-942A-755DBCA87515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D4AB08B-73C1-45CD-A4AF-60951CFA60CE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067E8C9-9702-40C4-A24D-ED71A53B8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17" y="778866"/>
            <a:ext cx="8640000" cy="583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98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CF139-4D61-4D99-B0C4-5A184179D4AF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– Admin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4" name="이등변 삼각형 39">
            <a:extLst>
              <a:ext uri="{FF2B5EF4-FFF2-40B4-BE49-F238E27FC236}">
                <a16:creationId xmlns:a16="http://schemas.microsoft.com/office/drawing/2014/main" id="{6439427E-FFBF-43DC-8E65-BED5A8B59AC5}"/>
              </a:ext>
            </a:extLst>
          </p:cNvPr>
          <p:cNvSpPr/>
          <p:nvPr/>
        </p:nvSpPr>
        <p:spPr>
          <a:xfrm rot="5400000">
            <a:off x="10148095" y="43545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5" name="직선 연결선 27">
            <a:extLst>
              <a:ext uri="{FF2B5EF4-FFF2-40B4-BE49-F238E27FC236}">
                <a16:creationId xmlns:a16="http://schemas.microsoft.com/office/drawing/2014/main" id="{8FE92436-3417-4C98-A282-BD7F181E6E78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316B9E-19C1-4834-A29A-41B58A15AE7C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8B034E-33EB-413F-87D1-14D933FD4F47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EC31F1-8694-4385-B197-515F2D9C3DF5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C386330-2BCF-4D43-AC16-85696D938EF9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C7F4DE6-1955-4A90-B580-AFCD8EB4D399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63F8D43-D568-4AB8-B43C-8F8121D40BC5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A3EB0CA-7B51-4FD2-8F5D-3D8AAF303FA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3D5E46-43CF-4E98-9584-2695DC63985F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B4B6DB-3E9B-434C-B815-CF553B2C4F6F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8CB46B-0DCB-4AC7-B6FE-1C091ECB7710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F303C1-3E5A-4BE4-B5F8-EC193C1808D4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5E7EB82-CC4B-45C0-8942-E7A70B6605EE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3E9E2FC-D400-46E4-942A-755DBCA87515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D4AB08B-73C1-45CD-A4AF-60951CFA60CE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3F41D17-E2DC-4088-A46E-6C8867C2F9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31" y="796043"/>
            <a:ext cx="8640000" cy="583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80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CF139-4D61-4D99-B0C4-5A184179D4AF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– Admin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4" name="이등변 삼각형 39">
            <a:extLst>
              <a:ext uri="{FF2B5EF4-FFF2-40B4-BE49-F238E27FC236}">
                <a16:creationId xmlns:a16="http://schemas.microsoft.com/office/drawing/2014/main" id="{6439427E-FFBF-43DC-8E65-BED5A8B59AC5}"/>
              </a:ext>
            </a:extLst>
          </p:cNvPr>
          <p:cNvSpPr/>
          <p:nvPr/>
        </p:nvSpPr>
        <p:spPr>
          <a:xfrm rot="5400000">
            <a:off x="10148095" y="43545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5" name="직선 연결선 27">
            <a:extLst>
              <a:ext uri="{FF2B5EF4-FFF2-40B4-BE49-F238E27FC236}">
                <a16:creationId xmlns:a16="http://schemas.microsoft.com/office/drawing/2014/main" id="{8FE92436-3417-4C98-A282-BD7F181E6E78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316B9E-19C1-4834-A29A-41B58A15AE7C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8B034E-33EB-413F-87D1-14D933FD4F47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EC31F1-8694-4385-B197-515F2D9C3DF5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C386330-2BCF-4D43-AC16-85696D938EF9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C7F4DE6-1955-4A90-B580-AFCD8EB4D399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63F8D43-D568-4AB8-B43C-8F8121D40BC5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A3EB0CA-7B51-4FD2-8F5D-3D8AAF303FA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3D5E46-43CF-4E98-9584-2695DC63985F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B4B6DB-3E9B-434C-B815-CF553B2C4F6F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8CB46B-0DCB-4AC7-B6FE-1C091ECB7710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F303C1-3E5A-4BE4-B5F8-EC193C1808D4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5E7EB82-CC4B-45C0-8942-E7A70B6605EE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3E9E2FC-D400-46E4-942A-755DBCA87515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D4AB08B-73C1-45CD-A4AF-60951CFA60CE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5294E759-2FBB-433C-BF93-668DED5A7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815" y="1188651"/>
            <a:ext cx="4680000" cy="2855593"/>
          </a:xfrm>
          <a:prstGeom prst="rect">
            <a:avLst/>
          </a:prstGeom>
        </p:spPr>
      </p:pic>
      <p:pic>
        <p:nvPicPr>
          <p:cNvPr id="28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0040DDC7-8C2C-4264-840F-A0A28B1AD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79" y="4091858"/>
            <a:ext cx="4680000" cy="2855593"/>
          </a:xfrm>
          <a:prstGeom prst="rect">
            <a:avLst/>
          </a:prstGeom>
        </p:spPr>
      </p:pic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C8CBC68F-7996-474E-BCF0-80DEA1B50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407" y="4316684"/>
            <a:ext cx="3600000" cy="2002335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B7E1906-B96E-A640-A8F8-759D530B6EF8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407" y="1579904"/>
            <a:ext cx="3600000" cy="2008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3392BF5-3F8A-324B-B06C-5079E5B12CEF}"/>
              </a:ext>
            </a:extLst>
          </p:cNvPr>
          <p:cNvSpPr txBox="1"/>
          <p:nvPr/>
        </p:nvSpPr>
        <p:spPr>
          <a:xfrm>
            <a:off x="1434816" y="1035298"/>
            <a:ext cx="4538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ON </a:t>
            </a:r>
            <a:r>
              <a:rPr lang="ko-KR" altLang="en-US" b="1" dirty="0">
                <a:solidFill>
                  <a:schemeClr val="bg1"/>
                </a:solidFill>
              </a:rPr>
              <a:t>클릭 시 </a:t>
            </a:r>
            <a:r>
              <a:rPr lang="en-US" altLang="ko-KR" b="1" dirty="0">
                <a:solidFill>
                  <a:schemeClr val="bg1"/>
                </a:solidFill>
              </a:rPr>
              <a:t>server </a:t>
            </a:r>
            <a:r>
              <a:rPr lang="ko-KR" altLang="en-US" b="1" dirty="0">
                <a:solidFill>
                  <a:schemeClr val="bg1"/>
                </a:solidFill>
              </a:rPr>
              <a:t>실행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AA97CD-CF5D-2845-92E7-098C7E41E189}"/>
              </a:ext>
            </a:extLst>
          </p:cNvPr>
          <p:cNvSpPr txBox="1"/>
          <p:nvPr/>
        </p:nvSpPr>
        <p:spPr>
          <a:xfrm>
            <a:off x="1516407" y="3880621"/>
            <a:ext cx="4538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OFF </a:t>
            </a:r>
            <a:r>
              <a:rPr lang="ko-KR" altLang="en-US" b="1" dirty="0">
                <a:solidFill>
                  <a:schemeClr val="bg1"/>
                </a:solidFill>
              </a:rPr>
              <a:t>클릭 시 </a:t>
            </a:r>
            <a:r>
              <a:rPr lang="en-US" altLang="ko-KR" b="1" dirty="0">
                <a:solidFill>
                  <a:schemeClr val="bg1"/>
                </a:solidFill>
              </a:rPr>
              <a:t>server </a:t>
            </a:r>
            <a:r>
              <a:rPr lang="ko-KR" altLang="en-US" b="1" dirty="0">
                <a:solidFill>
                  <a:schemeClr val="bg1"/>
                </a:solidFill>
              </a:rPr>
              <a:t>멈춤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434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CF139-4D61-4D99-B0C4-5A184179D4AF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UI ( User Interface – Admin )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4" name="이등변 삼각형 39">
            <a:extLst>
              <a:ext uri="{FF2B5EF4-FFF2-40B4-BE49-F238E27FC236}">
                <a16:creationId xmlns:a16="http://schemas.microsoft.com/office/drawing/2014/main" id="{6439427E-FFBF-43DC-8E65-BED5A8B59AC5}"/>
              </a:ext>
            </a:extLst>
          </p:cNvPr>
          <p:cNvSpPr/>
          <p:nvPr/>
        </p:nvSpPr>
        <p:spPr>
          <a:xfrm rot="5400000">
            <a:off x="10148095" y="4354528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5" name="직선 연결선 27">
            <a:extLst>
              <a:ext uri="{FF2B5EF4-FFF2-40B4-BE49-F238E27FC236}">
                <a16:creationId xmlns:a16="http://schemas.microsoft.com/office/drawing/2014/main" id="{8FE92436-3417-4C98-A282-BD7F181E6E78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316B9E-19C1-4834-A29A-41B58A15AE7C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8B034E-33EB-413F-87D1-14D933FD4F47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EC31F1-8694-4385-B197-515F2D9C3DF5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C386330-2BCF-4D43-AC16-85696D938EF9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C7F4DE6-1955-4A90-B580-AFCD8EB4D399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63F8D43-D568-4AB8-B43C-8F8121D40BC5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A3EB0CA-7B51-4FD2-8F5D-3D8AAF303FA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3D5E46-43CF-4E98-9584-2695DC63985F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B4B6DB-3E9B-434C-B815-CF553B2C4F6F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8CB46B-0DCB-4AC7-B6FE-1C091ECB7710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F303C1-3E5A-4BE4-B5F8-EC193C1808D4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5E7EB82-CC4B-45C0-8942-E7A70B6605EE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3E9E2FC-D400-46E4-942A-755DBCA87515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D4AB08B-73C1-45CD-A4AF-60951CFA60CE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AF8C21E-C262-494B-AD77-40856FF5A6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1" y="1633790"/>
            <a:ext cx="3600000" cy="5160937"/>
          </a:xfrm>
          <a:prstGeom prst="rect">
            <a:avLst/>
          </a:prstGeom>
        </p:spPr>
      </p:pic>
      <p:pic>
        <p:nvPicPr>
          <p:cNvPr id="28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DF299AC6-4484-49D0-8540-6745BA89E8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15" y="1633790"/>
            <a:ext cx="3600000" cy="5160938"/>
          </a:xfrm>
          <a:prstGeom prst="rect">
            <a:avLst/>
          </a:prstGeom>
        </p:spPr>
      </p:pic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0F28ED3D-6ABA-4920-9B8D-AFE27B76A6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468" y="1626311"/>
            <a:ext cx="3600000" cy="516093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1922D7F-2C1B-4B47-BDA0-4BE8F091FA94}"/>
              </a:ext>
            </a:extLst>
          </p:cNvPr>
          <p:cNvSpPr txBox="1"/>
          <p:nvPr/>
        </p:nvSpPr>
        <p:spPr>
          <a:xfrm>
            <a:off x="852316" y="983070"/>
            <a:ext cx="508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위의 버튼으로 서버 연결 및 해제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밑의 텍스트필드로 </a:t>
            </a:r>
            <a:r>
              <a:rPr lang="en-US" altLang="ko-KR" b="1" dirty="0">
                <a:solidFill>
                  <a:schemeClr val="bg1"/>
                </a:solidFill>
              </a:rPr>
              <a:t>message </a:t>
            </a:r>
            <a:r>
              <a:rPr lang="ko-KR" altLang="en-US" b="1" dirty="0">
                <a:solidFill>
                  <a:schemeClr val="bg1"/>
                </a:solidFill>
              </a:rPr>
              <a:t>입력 및 전송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281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3196B17-BD75-CC4C-96BC-202A39ABF26A}"/>
              </a:ext>
            </a:extLst>
          </p:cNvPr>
          <p:cNvSpPr/>
          <p:nvPr/>
        </p:nvSpPr>
        <p:spPr>
          <a:xfrm>
            <a:off x="714763" y="129209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D95464-7E14-C24D-881D-1C397F48C9CD}"/>
              </a:ext>
            </a:extLst>
          </p:cNvPr>
          <p:cNvSpPr txBox="1"/>
          <p:nvPr/>
        </p:nvSpPr>
        <p:spPr>
          <a:xfrm>
            <a:off x="945796" y="192864"/>
            <a:ext cx="47125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요구사항 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( USER_INFO 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09FCC-C45F-4311-97AF-CED40C1E023A}"/>
              </a:ext>
            </a:extLst>
          </p:cNvPr>
          <p:cNvSpPr txBox="1"/>
          <p:nvPr/>
        </p:nvSpPr>
        <p:spPr>
          <a:xfrm>
            <a:off x="945796" y="1333500"/>
            <a:ext cx="87294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U</a:t>
            </a:r>
            <a:r>
              <a:rPr lang="ko-KR" altLang="ko-KR" b="1" dirty="0" err="1">
                <a:solidFill>
                  <a:schemeClr val="bg1"/>
                </a:solidFill>
              </a:rPr>
              <a:t>ser</a:t>
            </a:r>
            <a:r>
              <a:rPr lang="en-US" altLang="ko-KR" b="1" dirty="0">
                <a:solidFill>
                  <a:schemeClr val="bg1"/>
                </a:solidFill>
              </a:rPr>
              <a:t>_info</a:t>
            </a:r>
            <a:r>
              <a:rPr lang="ko-KR" altLang="en-US" b="1" dirty="0">
                <a:solidFill>
                  <a:schemeClr val="bg1"/>
                </a:solidFill>
              </a:rPr>
              <a:t>는 </a:t>
            </a:r>
            <a:r>
              <a:rPr lang="en-US" altLang="ko-KR" b="1" dirty="0" err="1">
                <a:solidFill>
                  <a:schemeClr val="bg1"/>
                </a:solidFill>
              </a:rPr>
              <a:t>user_id</a:t>
            </a:r>
            <a:r>
              <a:rPr lang="ko-KR" altLang="en-US" b="1" dirty="0">
                <a:solidFill>
                  <a:schemeClr val="bg1"/>
                </a:solidFill>
              </a:rPr>
              <a:t>를 </a:t>
            </a:r>
            <a:r>
              <a:rPr lang="en-US" altLang="ko-KR" b="1" dirty="0">
                <a:solidFill>
                  <a:schemeClr val="bg1"/>
                </a:solidFill>
              </a:rPr>
              <a:t>PK</a:t>
            </a:r>
            <a:r>
              <a:rPr lang="ko-KR" altLang="en-US" b="1" dirty="0">
                <a:solidFill>
                  <a:schemeClr val="bg1"/>
                </a:solidFill>
              </a:rPr>
              <a:t>로 갖고 사원</a:t>
            </a:r>
            <a:r>
              <a:rPr lang="en-US" altLang="ko-KR" b="1" dirty="0">
                <a:solidFill>
                  <a:schemeClr val="bg1"/>
                </a:solidFill>
              </a:rPr>
              <a:t>No</a:t>
            </a:r>
            <a:r>
              <a:rPr lang="ko-KR" altLang="en-US" b="1" dirty="0">
                <a:solidFill>
                  <a:schemeClr val="bg1"/>
                </a:solidFill>
              </a:rPr>
              <a:t>를 </a:t>
            </a:r>
            <a:r>
              <a:rPr lang="en-US" altLang="ko-KR" b="1" dirty="0">
                <a:solidFill>
                  <a:schemeClr val="bg1"/>
                </a:solidFill>
              </a:rPr>
              <a:t>FK</a:t>
            </a:r>
            <a:r>
              <a:rPr lang="ko-KR" altLang="en-US" b="1" dirty="0">
                <a:solidFill>
                  <a:schemeClr val="bg1"/>
                </a:solidFill>
              </a:rPr>
              <a:t>로 갖는다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그 외 </a:t>
            </a:r>
            <a:r>
              <a:rPr lang="en-US" altLang="ko-KR" b="1" dirty="0" err="1">
                <a:solidFill>
                  <a:schemeClr val="bg1"/>
                </a:solidFill>
              </a:rPr>
              <a:t>user_pw</a:t>
            </a:r>
            <a:r>
              <a:rPr lang="en-US" altLang="ko-KR" b="1" dirty="0">
                <a:solidFill>
                  <a:schemeClr val="bg1"/>
                </a:solidFill>
              </a:rPr>
              <a:t>, user </a:t>
            </a:r>
            <a:r>
              <a:rPr lang="ko-KR" altLang="en-US" b="1" dirty="0">
                <a:solidFill>
                  <a:schemeClr val="bg1"/>
                </a:solidFill>
              </a:rPr>
              <a:t>분류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en-US" altLang="ko-KR" b="1" dirty="0" err="1">
                <a:solidFill>
                  <a:schemeClr val="bg1"/>
                </a:solidFill>
              </a:rPr>
              <a:t>user_banned</a:t>
            </a:r>
            <a:r>
              <a:rPr lang="ko-KR" altLang="en-US" b="1" dirty="0">
                <a:solidFill>
                  <a:schemeClr val="bg1"/>
                </a:solidFill>
              </a:rPr>
              <a:t>를 속성으로 갖는다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ko-KR" altLang="ko-K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User </a:t>
            </a:r>
            <a:r>
              <a:rPr lang="ko-KR" altLang="en-US" b="1" dirty="0">
                <a:solidFill>
                  <a:schemeClr val="bg1"/>
                </a:solidFill>
              </a:rPr>
              <a:t>분류는 관리자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인사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회계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영업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개발로 나뉘며 각 부서에 따른 </a:t>
            </a:r>
            <a:r>
              <a:rPr lang="en-US" altLang="ko-KR" b="1" dirty="0">
                <a:solidFill>
                  <a:schemeClr val="bg1"/>
                </a:solidFill>
              </a:rPr>
              <a:t>View</a:t>
            </a:r>
            <a:r>
              <a:rPr lang="ko-KR" altLang="en-US" b="1" dirty="0">
                <a:solidFill>
                  <a:schemeClr val="bg1"/>
                </a:solidFill>
              </a:rPr>
              <a:t>가 주어진다</a:t>
            </a:r>
            <a:r>
              <a:rPr lang="en-US" altLang="ko-KR" b="1" dirty="0">
                <a:solidFill>
                  <a:schemeClr val="bg1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관리자 이하 </a:t>
            </a:r>
            <a:r>
              <a:rPr lang="en-US" altLang="ko-KR" b="1" dirty="0">
                <a:solidFill>
                  <a:schemeClr val="bg1"/>
                </a:solidFill>
              </a:rPr>
              <a:t>admin</a:t>
            </a:r>
            <a:r>
              <a:rPr lang="ko-KR" altLang="en-US" b="1" dirty="0">
                <a:solidFill>
                  <a:schemeClr val="bg1"/>
                </a:solidFill>
              </a:rPr>
              <a:t>은 나머지 </a:t>
            </a:r>
            <a:r>
              <a:rPr lang="en-US" altLang="ko-KR" b="1" dirty="0">
                <a:solidFill>
                  <a:schemeClr val="bg1"/>
                </a:solidFill>
              </a:rPr>
              <a:t>user</a:t>
            </a:r>
            <a:r>
              <a:rPr lang="ko-KR" altLang="en-US" b="1" dirty="0">
                <a:solidFill>
                  <a:schemeClr val="bg1"/>
                </a:solidFill>
              </a:rPr>
              <a:t>의 정보를 확인 할 수 있다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Admin</a:t>
            </a:r>
            <a:r>
              <a:rPr lang="ko-KR" altLang="en-US" b="1" dirty="0">
                <a:solidFill>
                  <a:schemeClr val="bg1"/>
                </a:solidFill>
              </a:rPr>
              <a:t>은 모든 부서의 </a:t>
            </a:r>
            <a:r>
              <a:rPr lang="en-US" altLang="ko-KR" b="1" dirty="0">
                <a:solidFill>
                  <a:schemeClr val="bg1"/>
                </a:solidFill>
              </a:rPr>
              <a:t>View</a:t>
            </a:r>
            <a:r>
              <a:rPr lang="ko-KR" altLang="en-US" b="1" dirty="0">
                <a:solidFill>
                  <a:schemeClr val="bg1"/>
                </a:solidFill>
              </a:rPr>
              <a:t>를 사용 할 수 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이등변 삼각형 39">
            <a:extLst>
              <a:ext uri="{FF2B5EF4-FFF2-40B4-BE49-F238E27FC236}">
                <a16:creationId xmlns:a16="http://schemas.microsoft.com/office/drawing/2014/main" id="{C5577755-5567-4E19-ACFE-5317CBF305AA}"/>
              </a:ext>
            </a:extLst>
          </p:cNvPr>
          <p:cNvSpPr/>
          <p:nvPr/>
        </p:nvSpPr>
        <p:spPr>
          <a:xfrm rot="5400000">
            <a:off x="10140963" y="1924146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022CD4A-C2C9-46B4-A7F7-7CD7453963DA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1C66D88-5C0D-4EE2-B65D-BFFD8CB93372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B8BE3B-3EE9-4D6F-ABAA-8BF77214683E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0ED154-C4A0-48A4-800A-DCEB03D5BC90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880CBEC-8959-4509-8B18-EE3649FA2783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EA8C293-B34A-48B9-9341-820E8C6911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989F799-1523-4003-B195-14365B42FF25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54C74EE-4D29-4CD8-B2E3-15B30170E649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F1B802-92DC-42E3-A574-4F10FEDC73ED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00A67-C4C6-4E44-A008-A3F51E9D9B18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B28DFDC-0D31-4B77-8CCC-63D85C4B4178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35D7B2-E4AB-45D0-B8FB-24643D9A47B6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B346A5-4307-4CA8-83EF-E037B30E0F6D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3376269-483B-409E-94A5-D1390FE3804D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E81CC6F-C681-42F3-9DC6-38E05095899E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23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5176420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4BD3ED-AFBE-44C9-92E1-3A843A478B1F}"/>
              </a:ext>
            </a:extLst>
          </p:cNvPr>
          <p:cNvSpPr txBox="1"/>
          <p:nvPr/>
        </p:nvSpPr>
        <p:spPr>
          <a:xfrm>
            <a:off x="3657600" y="2821006"/>
            <a:ext cx="40719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</a:rPr>
              <a:t>Q &amp; A</a:t>
            </a:r>
            <a:endParaRPr lang="ko-KR" altLang="en-US" sz="8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0C42FC-4DA1-482B-AD6B-29A4D47DFF47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Q &amp; A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76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108998" y="2650498"/>
            <a:ext cx="823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8583" y="853088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이등변 삼각형 39">
            <a:extLst>
              <a:ext uri="{FF2B5EF4-FFF2-40B4-BE49-F238E27FC236}">
                <a16:creationId xmlns:a16="http://schemas.microsoft.com/office/drawing/2014/main" id="{AD0C1CEB-A08E-F648-8D09-C60661CAF22B}"/>
              </a:ext>
            </a:extLst>
          </p:cNvPr>
          <p:cNvSpPr/>
          <p:nvPr/>
        </p:nvSpPr>
        <p:spPr>
          <a:xfrm rot="5400000">
            <a:off x="10148095" y="5990819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4A8DA2-A122-BD49-882C-B5B17E49435B}"/>
              </a:ext>
            </a:extLst>
          </p:cNvPr>
          <p:cNvSpPr/>
          <p:nvPr/>
        </p:nvSpPr>
        <p:spPr>
          <a:xfrm>
            <a:off x="713363" y="143156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068034-9700-4526-A138-5F5B5A009CCE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E7CBE1-1400-414F-81D2-B63554803419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5DFA9-D3A2-4A94-A1F6-0C6BE8D7ACB8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06BDD-306D-40C1-8AD2-71F9917A1C49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436C13C-849C-494D-B597-35D29BDAF257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1C39CF-F835-43A2-BCA6-30DD7A912BA2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F7A06C-F6B5-4AD1-8EB6-B80CCE37FFF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B6D482-A7F4-4A06-A9A8-7101E8C83E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2589A-0380-4FF0-B077-D6D82AE9CC78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A44AD-5B54-479D-98DD-1325D84EA36D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89C488E-A815-41EF-9E04-E3F69B473F69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FB49CE-2C79-4774-B9BC-ABFEA244E7E0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F73B2-4D9F-4839-BA0E-D4394034C8F8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F2694A-A915-487D-9701-B24D4542BA07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C482EB9-A5E6-4DA4-90C4-DBA41A2A057C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8CE95E-C364-49F2-A696-061FB1A1A744}"/>
              </a:ext>
            </a:extLst>
          </p:cNvPr>
          <p:cNvSpPr txBox="1"/>
          <p:nvPr/>
        </p:nvSpPr>
        <p:spPr>
          <a:xfrm>
            <a:off x="945796" y="192864"/>
            <a:ext cx="802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END</a:t>
            </a:r>
            <a:endParaRPr kumimoji="1" lang="ko-KR" altLang="en-US" sz="25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167D35-3F40-44A5-8E07-48A9005F7EEB}"/>
              </a:ext>
            </a:extLst>
          </p:cNvPr>
          <p:cNvSpPr txBox="1"/>
          <p:nvPr/>
        </p:nvSpPr>
        <p:spPr>
          <a:xfrm>
            <a:off x="1665418" y="3193373"/>
            <a:ext cx="74509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긴 시간 집중해 주셔서 감사합니다</a:t>
            </a:r>
            <a:r>
              <a:rPr lang="en-US" altLang="ko-KR" sz="3600" dirty="0">
                <a:solidFill>
                  <a:schemeClr val="bg1"/>
                </a:solidFill>
              </a:rPr>
              <a:t>!</a:t>
            </a: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" altLang="ko-KR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https://github.com/kyuSangHwang/</a:t>
            </a:r>
            <a:r>
              <a:rPr lang="en-US" altLang="ko-KR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First</a:t>
            </a:r>
            <a:r>
              <a:rPr lang="en" altLang="ko-KR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_Project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66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67738" y="928923"/>
            <a:ext cx="9544668" cy="5672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3196B17-BD75-CC4C-96BC-202A39ABF26A}"/>
              </a:ext>
            </a:extLst>
          </p:cNvPr>
          <p:cNvSpPr/>
          <p:nvPr/>
        </p:nvSpPr>
        <p:spPr>
          <a:xfrm>
            <a:off x="714763" y="129209"/>
            <a:ext cx="100246" cy="5764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06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D95464-7E14-C24D-881D-1C397F48C9CD}"/>
              </a:ext>
            </a:extLst>
          </p:cNvPr>
          <p:cNvSpPr txBox="1"/>
          <p:nvPr/>
        </p:nvSpPr>
        <p:spPr>
          <a:xfrm>
            <a:off x="945796" y="192864"/>
            <a:ext cx="47125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요구사항 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( </a:t>
            </a:r>
            <a:r>
              <a:rPr kumimoji="1" lang="en-US" altLang="ko-KR" sz="25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Employee_INFO</a:t>
            </a:r>
            <a:r>
              <a:rPr kumimoji="1" lang="en-US" altLang="ko-KR" sz="2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3D9BD1-906B-413F-BBB5-D637CA65AFD6}"/>
              </a:ext>
            </a:extLst>
          </p:cNvPr>
          <p:cNvSpPr txBox="1"/>
          <p:nvPr/>
        </p:nvSpPr>
        <p:spPr>
          <a:xfrm>
            <a:off x="945796" y="1333500"/>
            <a:ext cx="87294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bg1"/>
                </a:solidFill>
              </a:rPr>
              <a:t>Employee_info</a:t>
            </a:r>
            <a:r>
              <a:rPr lang="ko-KR" altLang="en-US" b="1" dirty="0">
                <a:solidFill>
                  <a:schemeClr val="bg1"/>
                </a:solidFill>
              </a:rPr>
              <a:t>는 사원</a:t>
            </a:r>
            <a:r>
              <a:rPr lang="en-US" altLang="ko-KR" b="1" dirty="0">
                <a:solidFill>
                  <a:schemeClr val="bg1"/>
                </a:solidFill>
              </a:rPr>
              <a:t>No</a:t>
            </a:r>
            <a:r>
              <a:rPr lang="ko-KR" altLang="en-US" b="1" dirty="0">
                <a:solidFill>
                  <a:schemeClr val="bg1"/>
                </a:solidFill>
              </a:rPr>
              <a:t>를 </a:t>
            </a:r>
            <a:r>
              <a:rPr lang="en-US" altLang="ko-KR" b="1" dirty="0">
                <a:solidFill>
                  <a:schemeClr val="bg1"/>
                </a:solidFill>
              </a:rPr>
              <a:t>PK</a:t>
            </a:r>
            <a:r>
              <a:rPr lang="ko-KR" altLang="en-US" b="1" dirty="0">
                <a:solidFill>
                  <a:schemeClr val="bg1"/>
                </a:solidFill>
              </a:rPr>
              <a:t>로 갖는다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그 외 이름 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  <a:r>
              <a:rPr lang="ko-KR" altLang="en-US" b="1" dirty="0">
                <a:solidFill>
                  <a:schemeClr val="bg1"/>
                </a:solidFill>
              </a:rPr>
              <a:t>주민번호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성별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전화번호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주소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학력정보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부서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직급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고용일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근무일수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현재 상태</a:t>
            </a:r>
            <a:r>
              <a:rPr lang="en-US" altLang="ko-KR" b="1" dirty="0">
                <a:solidFill>
                  <a:schemeClr val="bg1"/>
                </a:solidFill>
              </a:rPr>
              <a:t>( </a:t>
            </a:r>
            <a:r>
              <a:rPr lang="ko-KR" altLang="en-US" b="1" dirty="0">
                <a:solidFill>
                  <a:schemeClr val="bg1"/>
                </a:solidFill>
              </a:rPr>
              <a:t>재직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휴직 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  <a:r>
              <a:rPr lang="ko-KR" altLang="en-US" b="1" dirty="0">
                <a:solidFill>
                  <a:schemeClr val="bg1"/>
                </a:solidFill>
              </a:rPr>
              <a:t>퇴직</a:t>
            </a:r>
            <a:r>
              <a:rPr lang="en-US" altLang="ko-KR" b="1" dirty="0">
                <a:solidFill>
                  <a:schemeClr val="bg1"/>
                </a:solidFill>
              </a:rPr>
              <a:t> ), </a:t>
            </a:r>
            <a:r>
              <a:rPr lang="ko-KR" altLang="en-US" b="1" dirty="0">
                <a:solidFill>
                  <a:schemeClr val="bg1"/>
                </a:solidFill>
              </a:rPr>
              <a:t>기타 정보를 속성으로 갖는다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사원 번호는 부서별로 </a:t>
            </a:r>
            <a:r>
              <a:rPr lang="en-US" altLang="ko-KR" b="1" dirty="0">
                <a:solidFill>
                  <a:schemeClr val="bg1"/>
                </a:solidFill>
              </a:rPr>
              <a:t>( </a:t>
            </a:r>
            <a:r>
              <a:rPr lang="ko-KR" altLang="en-US" b="1" dirty="0">
                <a:solidFill>
                  <a:schemeClr val="bg1"/>
                </a:solidFill>
              </a:rPr>
              <a:t>인사 </a:t>
            </a:r>
            <a:r>
              <a:rPr lang="en-US" altLang="ko-KR" b="1" dirty="0">
                <a:solidFill>
                  <a:schemeClr val="bg1"/>
                </a:solidFill>
              </a:rPr>
              <a:t>P, </a:t>
            </a:r>
            <a:r>
              <a:rPr lang="ko-KR" altLang="en-US" b="1" dirty="0">
                <a:solidFill>
                  <a:schemeClr val="bg1"/>
                </a:solidFill>
              </a:rPr>
              <a:t>회계 </a:t>
            </a:r>
            <a:r>
              <a:rPr lang="en-US" altLang="ko-KR" b="1" dirty="0">
                <a:solidFill>
                  <a:schemeClr val="bg1"/>
                </a:solidFill>
              </a:rPr>
              <a:t>A, </a:t>
            </a:r>
            <a:r>
              <a:rPr lang="ko-KR" altLang="en-US" b="1" dirty="0">
                <a:solidFill>
                  <a:schemeClr val="bg1"/>
                </a:solidFill>
              </a:rPr>
              <a:t>영업 </a:t>
            </a:r>
            <a:r>
              <a:rPr lang="en-US" altLang="ko-KR" b="1" dirty="0">
                <a:solidFill>
                  <a:schemeClr val="bg1"/>
                </a:solidFill>
              </a:rPr>
              <a:t>B, </a:t>
            </a:r>
            <a:r>
              <a:rPr lang="ko-KR" altLang="en-US" b="1" dirty="0">
                <a:solidFill>
                  <a:schemeClr val="bg1"/>
                </a:solidFill>
              </a:rPr>
              <a:t>개발 </a:t>
            </a:r>
            <a:r>
              <a:rPr lang="en-US" altLang="ko-KR" b="1" dirty="0">
                <a:solidFill>
                  <a:schemeClr val="bg1"/>
                </a:solidFill>
              </a:rPr>
              <a:t>D, </a:t>
            </a:r>
            <a:r>
              <a:rPr lang="ko-KR" altLang="en-US" b="1" dirty="0">
                <a:solidFill>
                  <a:schemeClr val="bg1"/>
                </a:solidFill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</a:rPr>
              <a:t>M ) </a:t>
            </a:r>
            <a:r>
              <a:rPr lang="ko-KR" altLang="en-US" b="1" dirty="0">
                <a:solidFill>
                  <a:schemeClr val="bg1"/>
                </a:solidFill>
              </a:rPr>
              <a:t>첫 글자가 다르며 뒤에 </a:t>
            </a:r>
            <a:r>
              <a:rPr lang="en-US" altLang="ko-KR" b="1" dirty="0">
                <a:solidFill>
                  <a:schemeClr val="bg1"/>
                </a:solidFill>
              </a:rPr>
              <a:t>4</a:t>
            </a:r>
            <a:r>
              <a:rPr lang="ko-KR" altLang="en-US" b="1" dirty="0">
                <a:solidFill>
                  <a:schemeClr val="bg1"/>
                </a:solidFill>
              </a:rPr>
              <a:t>자리 숫자는 입사 순번대로 </a:t>
            </a:r>
            <a:r>
              <a:rPr lang="en-US" altLang="ko-KR" b="1" dirty="0">
                <a:solidFill>
                  <a:schemeClr val="bg1"/>
                </a:solidFill>
              </a:rPr>
              <a:t>1111</a:t>
            </a:r>
            <a:r>
              <a:rPr lang="ko-KR" altLang="en-US" b="1" dirty="0">
                <a:solidFill>
                  <a:schemeClr val="bg1"/>
                </a:solidFill>
              </a:rPr>
              <a:t>부터 </a:t>
            </a:r>
            <a:r>
              <a:rPr lang="en-US" altLang="ko-KR" b="1" dirty="0">
                <a:solidFill>
                  <a:schemeClr val="bg1"/>
                </a:solidFill>
              </a:rPr>
              <a:t>– 9999</a:t>
            </a:r>
            <a:r>
              <a:rPr lang="ko-KR" altLang="en-US" b="1" dirty="0">
                <a:solidFill>
                  <a:schemeClr val="bg1"/>
                </a:solidFill>
              </a:rPr>
              <a:t>까지 자동으로 주어진다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고용일은 </a:t>
            </a:r>
            <a:r>
              <a:rPr lang="en-US" altLang="ko-KR" b="1" dirty="0">
                <a:solidFill>
                  <a:schemeClr val="bg1"/>
                </a:solidFill>
              </a:rPr>
              <a:t>YYYY-MM-Dd</a:t>
            </a:r>
            <a:r>
              <a:rPr lang="ko-KR" altLang="en-US" b="1" dirty="0">
                <a:solidFill>
                  <a:schemeClr val="bg1"/>
                </a:solidFill>
              </a:rPr>
              <a:t>로 하며 </a:t>
            </a:r>
            <a:r>
              <a:rPr lang="en-US" altLang="ko-KR" b="1" dirty="0">
                <a:solidFill>
                  <a:schemeClr val="bg1"/>
                </a:solidFill>
              </a:rPr>
              <a:t>2019-02-25</a:t>
            </a:r>
            <a:r>
              <a:rPr lang="ko-KR" altLang="en-US" b="1" dirty="0">
                <a:solidFill>
                  <a:schemeClr val="bg1"/>
                </a:solidFill>
              </a:rPr>
              <a:t>이전은 제한다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lvl="0"/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이등변 삼각형 39">
            <a:extLst>
              <a:ext uri="{FF2B5EF4-FFF2-40B4-BE49-F238E27FC236}">
                <a16:creationId xmlns:a16="http://schemas.microsoft.com/office/drawing/2014/main" id="{5B679D32-AA75-4F89-AE05-0DD2CF6780CD}"/>
              </a:ext>
            </a:extLst>
          </p:cNvPr>
          <p:cNvSpPr/>
          <p:nvPr/>
        </p:nvSpPr>
        <p:spPr>
          <a:xfrm rot="5400000">
            <a:off x="10140963" y="1924146"/>
            <a:ext cx="219753" cy="189442"/>
          </a:xfrm>
          <a:prstGeom prst="triangle">
            <a:avLst/>
          </a:prstGeom>
          <a:solidFill>
            <a:schemeClr val="bg1"/>
          </a:solidFill>
          <a:ln w="1206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5814B37-3325-4A9F-B4EF-30ED8F147DBA}"/>
              </a:ext>
            </a:extLst>
          </p:cNvPr>
          <p:cNvCxnSpPr>
            <a:cxnSpLocks/>
          </p:cNvCxnSpPr>
          <p:nvPr/>
        </p:nvCxnSpPr>
        <p:spPr>
          <a:xfrm flipH="1">
            <a:off x="10757183" y="1258358"/>
            <a:ext cx="1" cy="486000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52CF149-3980-40C6-9EA3-1E5761915DA1}"/>
              </a:ext>
            </a:extLst>
          </p:cNvPr>
          <p:cNvSpPr txBox="1"/>
          <p:nvPr/>
        </p:nvSpPr>
        <p:spPr>
          <a:xfrm>
            <a:off x="10979910" y="1080731"/>
            <a:ext cx="522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408E6D-55C9-4303-B5E1-1EDE85993C05}"/>
              </a:ext>
            </a:extLst>
          </p:cNvPr>
          <p:cNvSpPr txBox="1"/>
          <p:nvPr/>
        </p:nvSpPr>
        <p:spPr>
          <a:xfrm>
            <a:off x="10882666" y="1891935"/>
            <a:ext cx="112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프로그램 개요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0AB02-EB59-44DF-A65F-06E89569844E}"/>
              </a:ext>
            </a:extLst>
          </p:cNvPr>
          <p:cNvSpPr txBox="1"/>
          <p:nvPr/>
        </p:nvSpPr>
        <p:spPr>
          <a:xfrm>
            <a:off x="10843807" y="3522644"/>
            <a:ext cx="1125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프로그램 구조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B4650B1-88E2-4F63-A209-F7D8F9AB7B96}"/>
              </a:ext>
            </a:extLst>
          </p:cNvPr>
          <p:cNvSpPr/>
          <p:nvPr/>
        </p:nvSpPr>
        <p:spPr>
          <a:xfrm>
            <a:off x="10631598" y="270483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6EB4EED-F8BB-4716-A411-83471B9ECE3A}"/>
              </a:ext>
            </a:extLst>
          </p:cNvPr>
          <p:cNvSpPr/>
          <p:nvPr/>
        </p:nvSpPr>
        <p:spPr>
          <a:xfrm>
            <a:off x="10625330" y="432824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3D652BB-B5EF-4E8A-BAE5-167BD2E89C3F}"/>
              </a:ext>
            </a:extLst>
          </p:cNvPr>
          <p:cNvSpPr/>
          <p:nvPr/>
        </p:nvSpPr>
        <p:spPr>
          <a:xfrm>
            <a:off x="10628464" y="351653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C7F7571-244D-4E03-95C3-CCE05A3F229B}"/>
              </a:ext>
            </a:extLst>
          </p:cNvPr>
          <p:cNvSpPr/>
          <p:nvPr/>
        </p:nvSpPr>
        <p:spPr>
          <a:xfrm>
            <a:off x="10634732" y="1893129"/>
            <a:ext cx="260917" cy="260917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866921-56DC-443E-8E7B-544689278803}"/>
              </a:ext>
            </a:extLst>
          </p:cNvPr>
          <p:cNvSpPr txBox="1"/>
          <p:nvPr/>
        </p:nvSpPr>
        <p:spPr>
          <a:xfrm>
            <a:off x="10905054" y="2709106"/>
            <a:ext cx="902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개발 일정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575901-DD9F-4A40-86A8-FDEAF8505C45}"/>
              </a:ext>
            </a:extLst>
          </p:cNvPr>
          <p:cNvSpPr txBox="1"/>
          <p:nvPr/>
        </p:nvSpPr>
        <p:spPr>
          <a:xfrm>
            <a:off x="10920876" y="4281241"/>
            <a:ext cx="970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UI </a:t>
            </a:r>
            <a:r>
              <a:rPr lang="ko-KR" altLang="en-US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및 기능</a:t>
            </a:r>
            <a:endParaRPr lang="en-US" altLang="ko-KR" sz="11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DA77458-1BF6-41AC-A091-3C1DAE8347D8}"/>
              </a:ext>
            </a:extLst>
          </p:cNvPr>
          <p:cNvSpPr/>
          <p:nvPr/>
        </p:nvSpPr>
        <p:spPr>
          <a:xfrm>
            <a:off x="10644137" y="5139949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880A8B-7A5F-4400-B688-12A1A07D4EA7}"/>
              </a:ext>
            </a:extLst>
          </p:cNvPr>
          <p:cNvSpPr txBox="1"/>
          <p:nvPr/>
        </p:nvSpPr>
        <p:spPr>
          <a:xfrm>
            <a:off x="10979910" y="5153560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Q &amp; 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4A7A99-3F37-4E05-9DB0-FD1E0E85308D}"/>
              </a:ext>
            </a:extLst>
          </p:cNvPr>
          <p:cNvSpPr txBox="1"/>
          <p:nvPr/>
        </p:nvSpPr>
        <p:spPr>
          <a:xfrm>
            <a:off x="10979910" y="5951307"/>
            <a:ext cx="69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END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44F1FD3-9E79-4786-956E-C966530BF374}"/>
              </a:ext>
            </a:extLst>
          </p:cNvPr>
          <p:cNvSpPr/>
          <p:nvPr/>
        </p:nvSpPr>
        <p:spPr>
          <a:xfrm>
            <a:off x="10637865" y="1081424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1B59C4F-A34E-41DE-83E7-C0ACE8115712}"/>
              </a:ext>
            </a:extLst>
          </p:cNvPr>
          <p:cNvSpPr/>
          <p:nvPr/>
        </p:nvSpPr>
        <p:spPr>
          <a:xfrm>
            <a:off x="10637865" y="5951653"/>
            <a:ext cx="260917" cy="260917"/>
          </a:xfrm>
          <a:prstGeom prst="ellipse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334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95000"/>
            <a:lumOff val="5000"/>
          </a:schemeClr>
        </a:solidFill>
        <a:ln w="120650" cap="rnd">
          <a:solidFill>
            <a:schemeClr val="bg1"/>
          </a:solidFill>
          <a:round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3140</TotalTime>
  <Words>3568</Words>
  <Application>Microsoft Macintosh PowerPoint</Application>
  <PresentationFormat>와이드스크린</PresentationFormat>
  <Paragraphs>1375</Paragraphs>
  <Slides>81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81</vt:i4>
      </vt:variant>
    </vt:vector>
  </HeadingPairs>
  <TitlesOfParts>
    <vt:vector size="86" baseType="lpstr">
      <vt:lpstr>맑은 고딕</vt:lpstr>
      <vt:lpstr>Arial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황규상</cp:lastModifiedBy>
  <cp:revision>276</cp:revision>
  <dcterms:created xsi:type="dcterms:W3CDTF">2018-03-06T08:13:05Z</dcterms:created>
  <dcterms:modified xsi:type="dcterms:W3CDTF">2019-11-12T07:04:50Z</dcterms:modified>
</cp:coreProperties>
</file>